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21" r:id="rId3"/>
    <p:sldId id="456" r:id="rId4"/>
    <p:sldId id="325" r:id="rId5"/>
    <p:sldId id="458" r:id="rId6"/>
    <p:sldId id="452" r:id="rId7"/>
    <p:sldId id="342" r:id="rId8"/>
    <p:sldId id="355" r:id="rId9"/>
    <p:sldId id="459" r:id="rId10"/>
    <p:sldId id="354" r:id="rId11"/>
    <p:sldId id="360" r:id="rId12"/>
    <p:sldId id="361" r:id="rId13"/>
    <p:sldId id="453" r:id="rId14"/>
    <p:sldId id="451" r:id="rId15"/>
    <p:sldId id="368" r:id="rId16"/>
    <p:sldId id="438" r:id="rId17"/>
    <p:sldId id="439" r:id="rId18"/>
    <p:sldId id="440" r:id="rId19"/>
    <p:sldId id="442" r:id="rId20"/>
    <p:sldId id="443" r:id="rId21"/>
    <p:sldId id="444" r:id="rId22"/>
    <p:sldId id="445" r:id="rId23"/>
    <p:sldId id="447" r:id="rId24"/>
    <p:sldId id="449" r:id="rId25"/>
    <p:sldId id="450" r:id="rId26"/>
    <p:sldId id="455" r:id="rId27"/>
    <p:sldId id="454" r:id="rId28"/>
    <p:sldId id="367" r:id="rId29"/>
    <p:sldId id="369" r:id="rId30"/>
    <p:sldId id="370" r:id="rId31"/>
    <p:sldId id="372" r:id="rId32"/>
    <p:sldId id="374" r:id="rId33"/>
    <p:sldId id="408" r:id="rId34"/>
    <p:sldId id="30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E8F11-DC1C-4847-8874-999D3B012C6E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CDDBB-6EF7-4B1C-9E65-FC35EF6B8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support.com/bmi/bminojs.ht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10585C-7F98-4464-ADD1-60B9FD7ADBB2}" type="slidenum">
              <a:rPr lang="en-US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0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962719-7262-455A-B14E-28BD28980F79}" type="slidenum">
              <a:rPr lang="en-US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28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10397F-7839-46D1-9A45-BDC4906B3716}" type="slidenum">
              <a:rPr lang="en-US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1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234FAF-305D-43D3-B6DD-6956C1F09521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96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anose="020B0600070205080204" pitchFamily="34" charset="-128"/>
              </a:rPr>
              <a:t>Body Mass Index is defined as weight in kilos divided by height, </a:t>
            </a:r>
            <a:r>
              <a:rPr lang="en-US" dirty="0" err="1" smtClean="0">
                <a:ea typeface="ＭＳ Ｐゴシック" panose="020B0600070205080204" pitchFamily="34" charset="-128"/>
              </a:rPr>
              <a:t>squared..so</a:t>
            </a:r>
            <a:r>
              <a:rPr lang="en-US" dirty="0" smtClean="0">
                <a:ea typeface="ＭＳ Ｐゴシック" panose="020B0600070205080204" pitchFamily="34" charset="-128"/>
              </a:rPr>
              <a:t> it looks like this: kg/m2 </a:t>
            </a:r>
          </a:p>
          <a:p>
            <a:pPr>
              <a:lnSpc>
                <a:spcPct val="90000"/>
              </a:lnSpc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anose="020B0600070205080204" pitchFamily="34" charset="-128"/>
              </a:rPr>
              <a:t>Body mass index (BMI) is measure of body fat based on height and weight that applies to both adult men and women.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anose="020B0600070205080204" pitchFamily="34" charset="-128"/>
              </a:rPr>
              <a:t>BMI Categories: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anose="020B0600070205080204" pitchFamily="34" charset="-128"/>
              </a:rPr>
              <a:t>Normal weight = 18.5-24.9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anose="020B0600070205080204" pitchFamily="34" charset="-128"/>
              </a:rPr>
              <a:t>Overweight = 25-29.9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anose="020B0600070205080204" pitchFamily="34" charset="-128"/>
              </a:rPr>
              <a:t>Obesity = BMI of 30 or greater </a:t>
            </a:r>
          </a:p>
          <a:p>
            <a:pPr>
              <a:lnSpc>
                <a:spcPct val="90000"/>
              </a:lnSpc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anose="020B0600070205080204" pitchFamily="34" charset="-128"/>
              </a:rPr>
              <a:t>Reference: US Department of Health and Human Services, retrieved from:  </a:t>
            </a:r>
            <a:r>
              <a:rPr lang="en-US" u="sng" dirty="0" smtClean="0">
                <a:ea typeface="ＭＳ Ｐゴシック" panose="020B0600070205080204" pitchFamily="34" charset="-128"/>
                <a:hlinkClick r:id="rId3"/>
              </a:rPr>
              <a:t>http://www.nhlbisupport.com/bmi/bminojs.htm</a:t>
            </a:r>
            <a:r>
              <a:rPr lang="en-US" u="sng" dirty="0" smtClean="0">
                <a:ea typeface="ＭＳ Ｐゴシック" panose="020B0600070205080204" pitchFamily="34" charset="-128"/>
              </a:rPr>
              <a:t> </a:t>
            </a:r>
            <a:endParaRPr lang="en-US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anose="020B0600070205080204" pitchFamily="34" charset="-128"/>
              </a:rPr>
              <a:t>The information you need is someone's weight in kilograms and then their height.  The formula is:</a:t>
            </a:r>
          </a:p>
          <a:p>
            <a:pPr>
              <a:lnSpc>
                <a:spcPct val="90000"/>
              </a:lnSpc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anose="020B0600070205080204" pitchFamily="34" charset="-128"/>
              </a:rPr>
              <a:t> </a:t>
            </a:r>
            <a:r>
              <a:rPr lang="en-US" b="1" dirty="0" smtClean="0">
                <a:ea typeface="ＭＳ Ｐゴシック" panose="020B0600070205080204" pitchFamily="34" charset="-128"/>
              </a:rPr>
              <a:t>Metric BMI Formula</a:t>
            </a:r>
            <a:r>
              <a:rPr lang="en-US" dirty="0" smtClean="0">
                <a:ea typeface="ＭＳ Ｐゴシック" panose="020B0600070205080204" pitchFamily="34" charset="-128"/>
              </a:rPr>
              <a:t> BMI = ( Weight in Kilograms / ( Height in Meters ) x ( Height in Meters ) )</a:t>
            </a:r>
          </a:p>
          <a:p>
            <a:pPr>
              <a:lnSpc>
                <a:spcPct val="90000"/>
              </a:lnSpc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anose="020B0600070205080204" pitchFamily="34" charset="-128"/>
              </a:rPr>
              <a:t>For example:   BMI = (75 kg/ 1.6 m) x (1.6 m) = 75/2.56 =29.29 BMI, which then rounds up to 29.3…This BMI indicates this person is overweight…not quite obese, but getting close! </a:t>
            </a:r>
          </a:p>
          <a:p>
            <a:pPr>
              <a:lnSpc>
                <a:spcPct val="90000"/>
              </a:lnSpc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anose="020B0600070205080204" pitchFamily="34" charset="-128"/>
              </a:rPr>
              <a:t>Exercise: Calculate your own BMI, where are you on the  BMI scale? 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8032C5-DACF-4FAE-AD85-95A17A680BD5}" type="slidenum">
              <a:rPr 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29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0D3FBC-991F-4656-968B-9F319B9EFE46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912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FA9C-18F1-4C3F-A584-C2A9A57115DF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631A-2882-42AA-95D3-1B21C996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4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FA9C-18F1-4C3F-A584-C2A9A57115DF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631A-2882-42AA-95D3-1B21C996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4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FA9C-18F1-4C3F-A584-C2A9A57115DF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631A-2882-42AA-95D3-1B21C996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78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59507-1D30-4E57-BF94-BEEAB9B6F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30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5F48A-6C91-476A-8966-226399831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3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FA9C-18F1-4C3F-A584-C2A9A57115DF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631A-2882-42AA-95D3-1B21C996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9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FA9C-18F1-4C3F-A584-C2A9A57115DF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631A-2882-42AA-95D3-1B21C996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FA9C-18F1-4C3F-A584-C2A9A57115DF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631A-2882-42AA-95D3-1B21C996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4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FA9C-18F1-4C3F-A584-C2A9A57115DF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631A-2882-42AA-95D3-1B21C996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7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FA9C-18F1-4C3F-A584-C2A9A57115DF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631A-2882-42AA-95D3-1B21C996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FA9C-18F1-4C3F-A584-C2A9A57115DF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631A-2882-42AA-95D3-1B21C996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3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FA9C-18F1-4C3F-A584-C2A9A57115DF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631A-2882-42AA-95D3-1B21C996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3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FA9C-18F1-4C3F-A584-C2A9A57115DF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631A-2882-42AA-95D3-1B21C996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4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7FA9C-18F1-4C3F-A584-C2A9A57115DF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631A-2882-42AA-95D3-1B21C996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4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nect.asrm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 AND POLYCYSTIC OVARY SYNDROME</a:t>
            </a:r>
            <a:endParaRPr lang="en-US" sz="54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type="subTitle" idx="1"/>
          </p:nvPr>
        </p:nvSpPr>
        <p:spPr>
          <a:xfrm>
            <a:off x="644525" y="3689350"/>
            <a:ext cx="7854950" cy="3168650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Moustafa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A.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Atya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M.D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Prof. Obstet.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Gynecol. </a:t>
            </a:r>
          </a:p>
          <a:p>
            <a:pPr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Sohag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university</a:t>
            </a:r>
          </a:p>
          <a:p>
            <a:pPr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Egypt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Mostafa_atya@med.sohag.edu.eg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(+2) 01001986936</a:t>
            </a:r>
          </a:p>
          <a:p>
            <a:pPr>
              <a:lnSpc>
                <a:spcPct val="80000"/>
              </a:lnSpc>
              <a:spcBef>
                <a:spcPct val="30000"/>
              </a:spcBef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81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380" y="332054"/>
            <a:ext cx="60953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30" dirty="0"/>
              <a:t>Complex</a:t>
            </a:r>
            <a:r>
              <a:rPr sz="6000" spc="-400" dirty="0"/>
              <a:t> </a:t>
            </a:r>
            <a:r>
              <a:rPr sz="6000" spc="-490" dirty="0"/>
              <a:t>syndrome</a:t>
            </a:r>
            <a:endParaRPr sz="6000" dirty="0"/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5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Clinical picture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spc="-5" dirty="0">
                <a:solidFill>
                  <a:srgbClr val="FF0000"/>
                </a:solidFill>
                <a:cs typeface="Arial"/>
              </a:rPr>
              <a:t>Reproductive	</a:t>
            </a:r>
            <a:r>
              <a:rPr lang="en-US" sz="2800" b="1" dirty="0">
                <a:solidFill>
                  <a:srgbClr val="FF0000"/>
                </a:solidFill>
                <a:cs typeface="Arial"/>
              </a:rPr>
              <a:t>manifestations:  </a:t>
            </a:r>
            <a:endParaRPr lang="en-US" sz="2800" b="1" dirty="0" smtClean="0">
              <a:solidFill>
                <a:srgbClr val="FF0000"/>
              </a:solidFill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cs typeface="Arial"/>
              </a:rPr>
              <a:t>H</a:t>
            </a:r>
            <a:r>
              <a:rPr lang="en-US" sz="2800" dirty="0" smtClean="0">
                <a:cs typeface="Arial"/>
              </a:rPr>
              <a:t>yperandrogenism (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Acne, Male pattern baldness, </a:t>
            </a:r>
            <a:r>
              <a:rPr lang="en-US" altLang="en-US" sz="2800" dirty="0" err="1" smtClean="0">
                <a:cs typeface="Times New Roman" panose="02020603050405020304" pitchFamily="18" charset="0"/>
              </a:rPr>
              <a:t>Hirsutism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etc…)</a:t>
            </a:r>
            <a:r>
              <a:rPr lang="en-US" sz="2800" dirty="0" smtClean="0">
                <a:cs typeface="Arial"/>
              </a:rPr>
              <a:t>,menstrual</a:t>
            </a:r>
            <a:r>
              <a:rPr lang="en-US" sz="2800" spc="-100" dirty="0" smtClean="0">
                <a:cs typeface="Arial"/>
              </a:rPr>
              <a:t> </a:t>
            </a:r>
            <a:r>
              <a:rPr lang="en-US" sz="2800" spc="5" dirty="0" smtClean="0">
                <a:cs typeface="Arial"/>
              </a:rPr>
              <a:t>dysfunction and </a:t>
            </a:r>
            <a:r>
              <a:rPr lang="en-US" sz="2800" dirty="0" smtClean="0">
                <a:cs typeface="Arial"/>
              </a:rPr>
              <a:t>anovulation.      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 smtClean="0">
                <a:cs typeface="Arial"/>
              </a:rPr>
              <a:t>(</a:t>
            </a:r>
            <a:r>
              <a:rPr lang="en-US" sz="2400" b="1" dirty="0" err="1" smtClean="0">
                <a:cs typeface="Arial"/>
              </a:rPr>
              <a:t>Teede</a:t>
            </a:r>
            <a:r>
              <a:rPr lang="en-US" sz="2400" b="1" dirty="0" smtClean="0">
                <a:cs typeface="Arial"/>
              </a:rPr>
              <a:t> h et al., 2010).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pPr marL="356870" marR="5080" indent="-344170" algn="just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357505" algn="l"/>
                <a:tab pos="2114550" algn="l"/>
                <a:tab pos="2279650" algn="l"/>
                <a:tab pos="5819775" algn="l"/>
                <a:tab pos="7681595" algn="l"/>
              </a:tabLst>
            </a:pPr>
            <a:r>
              <a:rPr lang="en-US" sz="2800" b="1" spc="5" dirty="0" smtClean="0">
                <a:solidFill>
                  <a:srgbClr val="FF0000"/>
                </a:solidFill>
                <a:cs typeface="Arial"/>
              </a:rPr>
              <a:t>O</a:t>
            </a:r>
            <a:r>
              <a:rPr lang="en-US" sz="2800" b="1" spc="-15" dirty="0" smtClean="0">
                <a:solidFill>
                  <a:srgbClr val="FF0000"/>
                </a:solidFill>
                <a:cs typeface="Arial"/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  <a:cs typeface="Arial"/>
              </a:rPr>
              <a:t>stet</a:t>
            </a:r>
            <a:r>
              <a:rPr lang="en-US" sz="2800" b="1" spc="5" dirty="0" smtClean="0">
                <a:solidFill>
                  <a:srgbClr val="FF0000"/>
                </a:solidFill>
                <a:cs typeface="Arial"/>
              </a:rPr>
              <a:t>ri</a:t>
            </a:r>
            <a:r>
              <a:rPr lang="en-US" sz="2800" b="1" dirty="0" smtClean="0">
                <a:solidFill>
                  <a:srgbClr val="FF0000"/>
                </a:solidFill>
                <a:cs typeface="Arial"/>
              </a:rPr>
              <a:t>c</a:t>
            </a:r>
            <a:r>
              <a:rPr lang="en-US" sz="2800" b="1" dirty="0">
                <a:solidFill>
                  <a:srgbClr val="FF0000"/>
                </a:solidFill>
                <a:cs typeface="Arial"/>
              </a:rPr>
              <a:t>	</a:t>
            </a:r>
            <a:r>
              <a:rPr lang="en-US" sz="2800" b="1" spc="5" dirty="0">
                <a:solidFill>
                  <a:srgbClr val="FF0000"/>
                </a:solidFill>
                <a:cs typeface="Arial"/>
              </a:rPr>
              <a:t>ma</a:t>
            </a:r>
            <a:r>
              <a:rPr lang="en-US" sz="2800" b="1" spc="-15" dirty="0">
                <a:solidFill>
                  <a:srgbClr val="FF0000"/>
                </a:solidFill>
                <a:cs typeface="Arial"/>
              </a:rPr>
              <a:t>n</a:t>
            </a:r>
            <a:r>
              <a:rPr lang="en-US" sz="2800" b="1" spc="5" dirty="0">
                <a:solidFill>
                  <a:srgbClr val="FF0000"/>
                </a:solidFill>
                <a:cs typeface="Arial"/>
              </a:rPr>
              <a:t>i</a:t>
            </a:r>
            <a:r>
              <a:rPr lang="en-US" sz="2800" b="1" dirty="0">
                <a:solidFill>
                  <a:srgbClr val="FF0000"/>
                </a:solidFill>
                <a:cs typeface="Arial"/>
              </a:rPr>
              <a:t>festat</a:t>
            </a:r>
            <a:r>
              <a:rPr lang="en-US" sz="2800" b="1" spc="5" dirty="0">
                <a:solidFill>
                  <a:srgbClr val="FF0000"/>
                </a:solidFill>
                <a:cs typeface="Arial"/>
              </a:rPr>
              <a:t>i</a:t>
            </a:r>
            <a:r>
              <a:rPr lang="en-US" sz="2800" b="1" spc="-15" dirty="0">
                <a:solidFill>
                  <a:srgbClr val="FF0000"/>
                </a:solidFill>
                <a:cs typeface="Arial"/>
              </a:rPr>
              <a:t>on</a:t>
            </a:r>
            <a:r>
              <a:rPr lang="en-US" sz="2800" b="1" dirty="0">
                <a:solidFill>
                  <a:srgbClr val="FF0000"/>
                </a:solidFill>
                <a:cs typeface="Arial"/>
              </a:rPr>
              <a:t>s:</a:t>
            </a:r>
            <a:r>
              <a:rPr lang="en-US" sz="2800" b="1" spc="15" dirty="0">
                <a:solidFill>
                  <a:srgbClr val="FF0000"/>
                </a:solidFill>
                <a:cs typeface="Arial"/>
              </a:rPr>
              <a:t> </a:t>
            </a:r>
            <a:endParaRPr lang="en-US" sz="2800" b="1" spc="15" dirty="0" smtClean="0">
              <a:solidFill>
                <a:srgbClr val="FF0000"/>
              </a:solidFill>
              <a:cs typeface="Arial"/>
            </a:endParaRPr>
          </a:p>
          <a:p>
            <a:pPr marL="12700" marR="5080" indent="0" algn="just">
              <a:lnSpc>
                <a:spcPct val="150000"/>
              </a:lnSpc>
              <a:spcBef>
                <a:spcPts val="5"/>
              </a:spcBef>
              <a:buNone/>
              <a:tabLst>
                <a:tab pos="357505" algn="l"/>
                <a:tab pos="2114550" algn="l"/>
                <a:tab pos="2279650" algn="l"/>
                <a:tab pos="5819775" algn="l"/>
                <a:tab pos="7681595" algn="l"/>
              </a:tabLst>
            </a:pPr>
            <a:r>
              <a:rPr lang="en-US" sz="2800" dirty="0" smtClean="0">
                <a:cs typeface="Arial"/>
              </a:rPr>
              <a:t>Early pregnancy lo</a:t>
            </a:r>
            <a:r>
              <a:rPr lang="en-US" sz="2800" spc="5" dirty="0" smtClean="0">
                <a:cs typeface="Arial"/>
              </a:rPr>
              <a:t>s</a:t>
            </a:r>
            <a:r>
              <a:rPr lang="en-US" sz="2800" spc="35" dirty="0" smtClean="0">
                <a:cs typeface="Arial"/>
              </a:rPr>
              <a:t>s</a:t>
            </a:r>
            <a:r>
              <a:rPr lang="en-US" sz="2800" dirty="0" smtClean="0">
                <a:cs typeface="Arial"/>
              </a:rPr>
              <a:t>, gestational diabetes, and pregnancy-induced  </a:t>
            </a:r>
            <a:r>
              <a:rPr lang="en-US" sz="2800" dirty="0">
                <a:cs typeface="Arial"/>
              </a:rPr>
              <a:t>hypertension</a:t>
            </a:r>
            <a:r>
              <a:rPr lang="en-US" sz="2800" dirty="0" smtClean="0">
                <a:cs typeface="Arial"/>
              </a:rPr>
              <a:t>. </a:t>
            </a:r>
          </a:p>
          <a:p>
            <a:pPr marL="12700" marR="5080" indent="0" algn="r">
              <a:lnSpc>
                <a:spcPct val="150000"/>
              </a:lnSpc>
              <a:spcBef>
                <a:spcPts val="5"/>
              </a:spcBef>
              <a:buNone/>
              <a:tabLst>
                <a:tab pos="357505" algn="l"/>
                <a:tab pos="2114550" algn="l"/>
                <a:tab pos="2279650" algn="l"/>
                <a:tab pos="5819775" algn="l"/>
                <a:tab pos="7681595" algn="l"/>
              </a:tabLst>
            </a:pPr>
            <a:r>
              <a:rPr lang="en-US" sz="2400" b="1" dirty="0" smtClean="0">
                <a:cs typeface="Arial"/>
              </a:rPr>
              <a:t>(Goodman et al., 2015)</a:t>
            </a:r>
            <a:endParaRPr lang="en-US" sz="2400" b="1" dirty="0">
              <a:cs typeface="Arial"/>
            </a:endParaRPr>
          </a:p>
          <a:p>
            <a:pPr algn="just"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0" t="46236" r="21974" b="22940"/>
          <a:stretch>
            <a:fillRect/>
          </a:stretch>
        </p:blipFill>
        <p:spPr bwMode="auto">
          <a:xfrm>
            <a:off x="6705600" y="342900"/>
            <a:ext cx="198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7" t="38791" r="44467" b="37915"/>
          <a:stretch>
            <a:fillRect/>
          </a:stretch>
        </p:blipFill>
        <p:spPr bwMode="auto">
          <a:xfrm>
            <a:off x="6705600" y="36576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3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</a:t>
            </a:r>
            <a:r>
              <a:rPr lang="en-US" dirty="0" smtClean="0"/>
              <a:t>picture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cs typeface="Arial"/>
              </a:rPr>
              <a:t>Metabolic manifestations: </a:t>
            </a:r>
            <a:r>
              <a:rPr lang="en-US" sz="2800" spc="-25" dirty="0">
                <a:cs typeface="Arial"/>
              </a:rPr>
              <a:t>obesity, </a:t>
            </a:r>
            <a:r>
              <a:rPr lang="en-US" sz="2800" dirty="0">
                <a:cs typeface="Arial"/>
              </a:rPr>
              <a:t>insulin  res</a:t>
            </a:r>
            <a:r>
              <a:rPr lang="en-US" sz="2800" spc="5" dirty="0">
                <a:cs typeface="Arial"/>
              </a:rPr>
              <a:t>i</a:t>
            </a:r>
            <a:r>
              <a:rPr lang="en-US" sz="2800" spc="-10" dirty="0">
                <a:cs typeface="Arial"/>
              </a:rPr>
              <a:t>s</a:t>
            </a:r>
            <a:r>
              <a:rPr lang="en-US" sz="2800" spc="5" dirty="0">
                <a:cs typeface="Arial"/>
              </a:rPr>
              <a:t>tanc</a:t>
            </a:r>
            <a:r>
              <a:rPr lang="en-US" sz="2800" spc="-10" dirty="0">
                <a:cs typeface="Arial"/>
              </a:rPr>
              <a:t>e</a:t>
            </a:r>
            <a:r>
              <a:rPr lang="en-US" sz="2800" dirty="0">
                <a:cs typeface="Arial"/>
              </a:rPr>
              <a:t>,</a:t>
            </a:r>
            <a:r>
              <a:rPr lang="en-US" sz="2800" spc="-25" dirty="0">
                <a:cs typeface="Arial"/>
              </a:rPr>
              <a:t> </a:t>
            </a:r>
            <a:r>
              <a:rPr lang="en-US" sz="2800" spc="5" dirty="0" smtClean="0">
                <a:cs typeface="Arial"/>
              </a:rPr>
              <a:t>Impaired Glucose </a:t>
            </a:r>
            <a:r>
              <a:rPr lang="en-US" sz="2800" spc="-280" dirty="0" smtClean="0">
                <a:cs typeface="Arial"/>
              </a:rPr>
              <a:t>Tolerance</a:t>
            </a:r>
            <a:r>
              <a:rPr lang="en-US" sz="2800" dirty="0" smtClean="0">
                <a:cs typeface="Arial"/>
              </a:rPr>
              <a:t>,</a:t>
            </a:r>
            <a:r>
              <a:rPr lang="en-US" sz="2800" spc="20" dirty="0" smtClean="0">
                <a:cs typeface="Arial"/>
              </a:rPr>
              <a:t> </a:t>
            </a:r>
            <a:r>
              <a:rPr lang="en-US" sz="2800" spc="-35" dirty="0" smtClean="0">
                <a:cs typeface="Arial"/>
              </a:rPr>
              <a:t>D</a:t>
            </a:r>
            <a:r>
              <a:rPr lang="en-US" sz="2800" spc="5" dirty="0" smtClean="0">
                <a:cs typeface="Arial"/>
              </a:rPr>
              <a:t>M</a:t>
            </a:r>
            <a:r>
              <a:rPr lang="en-US" sz="2800" dirty="0" smtClean="0">
                <a:cs typeface="Arial"/>
              </a:rPr>
              <a:t>, </a:t>
            </a:r>
            <a:r>
              <a:rPr lang="en-US" sz="2800" spc="5" dirty="0">
                <a:cs typeface="Arial"/>
              </a:rPr>
              <a:t>and</a:t>
            </a:r>
            <a:r>
              <a:rPr lang="en-US" sz="2800" dirty="0">
                <a:cs typeface="Arial"/>
              </a:rPr>
              <a:t> </a:t>
            </a:r>
            <a:r>
              <a:rPr lang="en-US" sz="2800" spc="-10" dirty="0">
                <a:cs typeface="Arial"/>
              </a:rPr>
              <a:t>m</a:t>
            </a:r>
            <a:r>
              <a:rPr lang="en-US" sz="2800" dirty="0">
                <a:cs typeface="Arial"/>
              </a:rPr>
              <a:t>etabol</a:t>
            </a:r>
            <a:r>
              <a:rPr lang="en-US" sz="2800" spc="-25" dirty="0">
                <a:cs typeface="Arial"/>
              </a:rPr>
              <a:t>i</a:t>
            </a:r>
            <a:r>
              <a:rPr lang="en-US" sz="2800" spc="5" dirty="0">
                <a:cs typeface="Arial"/>
              </a:rPr>
              <a:t>c</a:t>
            </a:r>
            <a:r>
              <a:rPr lang="en-US" sz="2800" dirty="0">
                <a:cs typeface="Arial"/>
              </a:rPr>
              <a:t>	</a:t>
            </a:r>
            <a:r>
              <a:rPr lang="en-US" sz="2800" spc="10" dirty="0">
                <a:cs typeface="Arial"/>
              </a:rPr>
              <a:t>sy</a:t>
            </a:r>
            <a:r>
              <a:rPr lang="en-US" sz="2800" spc="5" dirty="0">
                <a:cs typeface="Arial"/>
              </a:rPr>
              <a:t>ndro</a:t>
            </a:r>
            <a:r>
              <a:rPr lang="en-US" sz="2800" spc="-15" dirty="0">
                <a:cs typeface="Arial"/>
              </a:rPr>
              <a:t>m</a:t>
            </a:r>
            <a:r>
              <a:rPr lang="en-US" sz="2800" spc="-5" dirty="0">
                <a:cs typeface="Arial"/>
              </a:rPr>
              <a:t>e</a:t>
            </a:r>
            <a:r>
              <a:rPr lang="en-US" sz="2800" dirty="0" smtClean="0">
                <a:cs typeface="Arial"/>
              </a:rPr>
              <a:t>.     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dirty="0" smtClean="0">
                <a:cs typeface="Arial"/>
              </a:rPr>
              <a:t> </a:t>
            </a:r>
            <a:r>
              <a:rPr lang="en-US" sz="2400" b="1" dirty="0" smtClean="0">
                <a:cs typeface="Arial"/>
              </a:rPr>
              <a:t>(</a:t>
            </a:r>
            <a:r>
              <a:rPr lang="en-US" sz="2400" b="1" dirty="0" err="1" smtClean="0">
                <a:cs typeface="Arial"/>
              </a:rPr>
              <a:t>Cobin</a:t>
            </a:r>
            <a:r>
              <a:rPr lang="en-US" sz="2400" b="1" dirty="0" smtClean="0">
                <a:cs typeface="Arial"/>
              </a:rPr>
              <a:t> et al., 2015)</a:t>
            </a:r>
            <a:endParaRPr lang="en-US" sz="2400" b="1" dirty="0">
              <a:cs typeface="Arial"/>
            </a:endParaRPr>
          </a:p>
          <a:p>
            <a:pPr algn="just"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2" t="52592" r="48262" b="24867"/>
          <a:stretch>
            <a:fillRect/>
          </a:stretch>
        </p:blipFill>
        <p:spPr bwMode="auto">
          <a:xfrm>
            <a:off x="469900" y="4152900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 t="27934" r="23515" b="39316"/>
          <a:stretch>
            <a:fillRect/>
          </a:stretch>
        </p:blipFill>
        <p:spPr bwMode="auto">
          <a:xfrm>
            <a:off x="3124200" y="4152900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6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00"/>
            <a:ext cx="9144000" cy="485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04800" y="5181600"/>
            <a:ext cx="8534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ASD: </a:t>
            </a:r>
            <a:r>
              <a:rPr lang="en-US" sz="2000" dirty="0" err="1" smtClean="0">
                <a:solidFill>
                  <a:schemeClr val="tx1"/>
                </a:solidFill>
              </a:rPr>
              <a:t>androstenedione</a:t>
            </a:r>
            <a:r>
              <a:rPr lang="en-US" sz="2000" dirty="0" smtClean="0">
                <a:solidFill>
                  <a:schemeClr val="tx1"/>
                </a:solidFill>
              </a:rPr>
              <a:t>                              SHBG: sex-hormone binding globulin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GTT: glucose tolerance test                                            LH: </a:t>
            </a:r>
            <a:r>
              <a:rPr lang="en-US" sz="2000" dirty="0" err="1" smtClean="0">
                <a:solidFill>
                  <a:schemeClr val="tx1"/>
                </a:solidFill>
              </a:rPr>
              <a:t>leutinizing</a:t>
            </a:r>
            <a:r>
              <a:rPr lang="en-US" sz="2000" dirty="0" smtClean="0">
                <a:solidFill>
                  <a:schemeClr val="tx1"/>
                </a:solidFill>
              </a:rPr>
              <a:t> hormone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FSH: follicle stimulating hormone       DHEAS: </a:t>
            </a:r>
            <a:r>
              <a:rPr lang="en-US" sz="2000" dirty="0" err="1" smtClean="0">
                <a:solidFill>
                  <a:schemeClr val="tx1"/>
                </a:solidFill>
              </a:rPr>
              <a:t>Dehydroepiandrostenedione</a:t>
            </a:r>
            <a:r>
              <a:rPr lang="en-US" sz="2000" dirty="0" smtClean="0">
                <a:solidFill>
                  <a:schemeClr val="tx1"/>
                </a:solidFill>
              </a:rPr>
              <a:t> sulfate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Part of contemporary endocrinology series by Adam </a:t>
            </a:r>
            <a:r>
              <a:rPr lang="en-US" sz="2000" b="1" dirty="0" err="1" smtClean="0">
                <a:solidFill>
                  <a:schemeClr val="tx1"/>
                </a:solidFill>
              </a:rPr>
              <a:t>Balen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219200"/>
            <a:ext cx="5029200" cy="47244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Impact of obesity on PCO</a:t>
            </a:r>
            <a:endParaRPr lang="en-US" sz="7200" dirty="0"/>
          </a:p>
        </p:txBody>
      </p:sp>
      <p:sp>
        <p:nvSpPr>
          <p:cNvPr id="4" name="object 59"/>
          <p:cNvSpPr>
            <a:spLocks noGrp="1"/>
          </p:cNvSpPr>
          <p:nvPr>
            <p:ph idx="1"/>
          </p:nvPr>
        </p:nvSpPr>
        <p:spPr>
          <a:xfrm>
            <a:off x="63500" y="30163"/>
            <a:ext cx="2819400" cy="4237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object 58"/>
          <p:cNvSpPr/>
          <p:nvPr/>
        </p:nvSpPr>
        <p:spPr>
          <a:xfrm>
            <a:off x="63500" y="4366071"/>
            <a:ext cx="2819400" cy="2434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8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-38100" y="127000"/>
            <a:ext cx="9144000" cy="6705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Obesity - </a:t>
            </a:r>
            <a:r>
              <a:rPr lang="en-US" sz="2800" dirty="0" smtClean="0">
                <a:cs typeface="Trebuchet MS" panose="020B0603020202020204" pitchFamily="34" charset="0"/>
              </a:rPr>
              <a:t>excessive </a:t>
            </a:r>
            <a:r>
              <a:rPr lang="en-US" sz="2800" dirty="0">
                <a:cs typeface="Trebuchet MS" panose="020B0603020202020204" pitchFamily="34" charset="0"/>
              </a:rPr>
              <a:t>weight that may impair </a:t>
            </a:r>
            <a:r>
              <a:rPr lang="en-US" sz="2800" dirty="0" smtClean="0">
                <a:cs typeface="Trebuchet MS" panose="020B0603020202020204" pitchFamily="34" charset="0"/>
              </a:rPr>
              <a:t>health – is </a:t>
            </a:r>
            <a:r>
              <a:rPr lang="en-US" sz="2800" dirty="0" smtClean="0"/>
              <a:t>seen in approximately </a:t>
            </a:r>
            <a:r>
              <a:rPr lang="en-US" sz="2800" b="1" dirty="0" smtClean="0">
                <a:solidFill>
                  <a:srgbClr val="000099"/>
                </a:solidFill>
              </a:rPr>
              <a:t>60%</a:t>
            </a:r>
            <a:r>
              <a:rPr lang="en-US" sz="2800" dirty="0" smtClean="0"/>
              <a:t> of cases and amplifies the severity of PCOS presentation.                                       </a:t>
            </a:r>
            <a:r>
              <a:rPr lang="en-US" sz="2400" b="1" dirty="0" smtClean="0"/>
              <a:t>(</a:t>
            </a:r>
            <a:r>
              <a:rPr lang="en-US" sz="2400" b="1" dirty="0" err="1"/>
              <a:t>Legro</a:t>
            </a:r>
            <a:r>
              <a:rPr lang="en-US" sz="2400" b="1" dirty="0"/>
              <a:t> et al., </a:t>
            </a:r>
            <a:r>
              <a:rPr lang="en-US" sz="2400" b="1" dirty="0" smtClean="0"/>
              <a:t>2004</a:t>
            </a:r>
            <a:r>
              <a:rPr lang="en-US" sz="2400" b="1" baseline="3000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It can be measured by BMI </a:t>
            </a:r>
            <a:r>
              <a:rPr lang="en-US" sz="2800" dirty="0" smtClean="0"/>
              <a:t>(kg/m²) </a:t>
            </a:r>
            <a:r>
              <a:rPr lang="en-US" sz="2800" spc="-10" dirty="0" smtClean="0">
                <a:cs typeface="Trebuchet MS"/>
              </a:rPr>
              <a:t>published </a:t>
            </a:r>
            <a:r>
              <a:rPr lang="en-US" sz="2800" spc="-5" dirty="0">
                <a:cs typeface="Trebuchet MS"/>
              </a:rPr>
              <a:t>by </a:t>
            </a:r>
            <a:r>
              <a:rPr lang="en-US" sz="2800" spc="-10" dirty="0">
                <a:cs typeface="Trebuchet MS"/>
              </a:rPr>
              <a:t>both </a:t>
            </a:r>
            <a:r>
              <a:rPr lang="en-US" sz="2800" spc="-85" dirty="0">
                <a:cs typeface="Trebuchet MS"/>
              </a:rPr>
              <a:t>the  </a:t>
            </a:r>
            <a:r>
              <a:rPr lang="en-US" sz="2800" spc="-10" dirty="0" smtClean="0">
                <a:cs typeface="Trebuchet MS"/>
              </a:rPr>
              <a:t>(WHO</a:t>
            </a:r>
            <a:r>
              <a:rPr lang="en-US" sz="2800" spc="-10" dirty="0">
                <a:cs typeface="Trebuchet MS"/>
              </a:rPr>
              <a:t>) and </a:t>
            </a:r>
            <a:r>
              <a:rPr lang="en-US" sz="2800" spc="-10" dirty="0" smtClean="0">
                <a:cs typeface="Trebuchet MS"/>
              </a:rPr>
              <a:t>(NICE) and accordingly;   </a:t>
            </a:r>
            <a:r>
              <a:rPr lang="en-US" sz="2400" spc="-10" dirty="0" smtClean="0">
                <a:cs typeface="Trebuchet MS"/>
              </a:rPr>
              <a:t>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spc="-10" dirty="0">
                <a:cs typeface="Trebuchet MS"/>
              </a:rPr>
              <a:t> </a:t>
            </a:r>
            <a:r>
              <a:rPr lang="en-US" sz="2400" spc="-10" dirty="0" smtClean="0">
                <a:cs typeface="Trebuchet MS"/>
              </a:rPr>
              <a:t>    &lt;</a:t>
            </a:r>
            <a:r>
              <a:rPr lang="en-US" sz="2000" spc="-10" dirty="0" smtClean="0">
                <a:cs typeface="Trebuchet MS"/>
              </a:rPr>
              <a:t>18.5</a:t>
            </a:r>
            <a:r>
              <a:rPr lang="en-US" sz="2000" spc="-5" dirty="0" smtClean="0">
                <a:cs typeface="Trebuchet MS"/>
              </a:rPr>
              <a:t>: </a:t>
            </a:r>
            <a:r>
              <a:rPr lang="en-US" sz="2000" spc="-10" dirty="0" smtClean="0">
                <a:cs typeface="Trebuchet MS"/>
              </a:rPr>
              <a:t>Underweight        18.5-24.9</a:t>
            </a:r>
            <a:r>
              <a:rPr lang="en-US" sz="2000" spc="-5" dirty="0" smtClean="0">
                <a:cs typeface="Trebuchet MS"/>
              </a:rPr>
              <a:t>:</a:t>
            </a:r>
            <a:r>
              <a:rPr lang="en-US" sz="2000" spc="10" dirty="0" smtClean="0">
                <a:cs typeface="Trebuchet MS"/>
              </a:rPr>
              <a:t> </a:t>
            </a:r>
            <a:r>
              <a:rPr lang="en-US" sz="2000" spc="-10" dirty="0" smtClean="0">
                <a:cs typeface="Trebuchet MS"/>
              </a:rPr>
              <a:t>Normal/Healthy</a:t>
            </a:r>
            <a:r>
              <a:rPr lang="en-US" sz="2000" dirty="0" smtClean="0">
                <a:cs typeface="Trebuchet MS"/>
              </a:rPr>
              <a:t>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spc="-10" dirty="0">
                <a:cs typeface="Trebuchet MS"/>
              </a:rPr>
              <a:t> </a:t>
            </a:r>
            <a:r>
              <a:rPr lang="en-US" sz="2000" spc="-10" dirty="0" smtClean="0">
                <a:cs typeface="Trebuchet MS"/>
              </a:rPr>
              <a:t>     25.0-29.9 </a:t>
            </a:r>
            <a:r>
              <a:rPr lang="en-US" sz="2000" spc="-5" dirty="0">
                <a:cs typeface="Trebuchet MS"/>
              </a:rPr>
              <a:t>: Overweight</a:t>
            </a:r>
            <a:r>
              <a:rPr lang="en-US" sz="2000" spc="40" dirty="0">
                <a:cs typeface="Trebuchet MS"/>
              </a:rPr>
              <a:t> </a:t>
            </a:r>
            <a:r>
              <a:rPr lang="en-US" sz="2000" spc="-5" dirty="0">
                <a:cs typeface="Trebuchet MS"/>
              </a:rPr>
              <a:t>(pre-obese)     </a:t>
            </a:r>
            <a:r>
              <a:rPr lang="en-US" sz="2000" spc="-10" dirty="0">
                <a:cs typeface="Trebuchet MS"/>
              </a:rPr>
              <a:t>30.0-34.9 </a:t>
            </a:r>
            <a:r>
              <a:rPr lang="en-US" sz="2000" spc="-5" dirty="0">
                <a:cs typeface="Trebuchet MS"/>
              </a:rPr>
              <a:t>: Obese (Class</a:t>
            </a:r>
            <a:r>
              <a:rPr lang="en-US" sz="2000" spc="40" dirty="0">
                <a:cs typeface="Trebuchet MS"/>
              </a:rPr>
              <a:t> </a:t>
            </a:r>
            <a:r>
              <a:rPr lang="en-US" sz="2000" spc="-10" dirty="0">
                <a:cs typeface="Trebuchet MS"/>
              </a:rPr>
              <a:t>I)    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spc="-10" dirty="0" smtClean="0">
                <a:cs typeface="Trebuchet MS"/>
              </a:rPr>
              <a:t>     35.0-39.9 </a:t>
            </a:r>
            <a:r>
              <a:rPr lang="en-US" sz="2000" spc="-5" dirty="0">
                <a:cs typeface="Trebuchet MS"/>
              </a:rPr>
              <a:t>: Obese (Class</a:t>
            </a:r>
            <a:r>
              <a:rPr lang="en-US" sz="2000" spc="40" dirty="0">
                <a:cs typeface="Trebuchet MS"/>
              </a:rPr>
              <a:t> </a:t>
            </a:r>
            <a:r>
              <a:rPr lang="en-US" sz="2000" spc="-10" dirty="0">
                <a:cs typeface="Trebuchet MS"/>
              </a:rPr>
              <a:t>II)     ≥40 </a:t>
            </a:r>
            <a:r>
              <a:rPr lang="en-US" sz="2000" spc="-5" dirty="0">
                <a:cs typeface="Trebuchet MS"/>
              </a:rPr>
              <a:t>Obese ( </a:t>
            </a:r>
            <a:r>
              <a:rPr lang="en-US" sz="2000" spc="-10" dirty="0">
                <a:cs typeface="Trebuchet MS"/>
              </a:rPr>
              <a:t>Class </a:t>
            </a:r>
            <a:r>
              <a:rPr lang="en-US" sz="2000" spc="-5" dirty="0">
                <a:cs typeface="Trebuchet MS"/>
              </a:rPr>
              <a:t>III = </a:t>
            </a:r>
            <a:r>
              <a:rPr lang="en-US" sz="2000" spc="-10" dirty="0">
                <a:cs typeface="Trebuchet MS"/>
              </a:rPr>
              <a:t>morbid</a:t>
            </a:r>
            <a:r>
              <a:rPr lang="en-US" sz="2000" spc="15" dirty="0">
                <a:cs typeface="Trebuchet MS"/>
              </a:rPr>
              <a:t> </a:t>
            </a:r>
            <a:r>
              <a:rPr lang="en-US" sz="2000" spc="-10" dirty="0">
                <a:cs typeface="Trebuchet MS"/>
              </a:rPr>
              <a:t>obesity</a:t>
            </a:r>
            <a:r>
              <a:rPr lang="en-US" sz="2000" spc="-10" dirty="0" smtClean="0">
                <a:cs typeface="Trebuchet MS"/>
              </a:rPr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b="1" u="sng" spc="-10" dirty="0" smtClean="0">
                <a:cs typeface="Trebuchet MS"/>
              </a:rPr>
              <a:t>BMI</a:t>
            </a:r>
            <a:r>
              <a:rPr lang="en-US" sz="1600" b="1" spc="-10" dirty="0" smtClean="0">
                <a:cs typeface="Trebuchet MS"/>
              </a:rPr>
              <a:t>: </a:t>
            </a:r>
            <a:r>
              <a:rPr lang="en-US" sz="1600" b="1" spc="-10" dirty="0">
                <a:cs typeface="Trebuchet MS"/>
              </a:rPr>
              <a:t>B</a:t>
            </a:r>
            <a:r>
              <a:rPr lang="en-US" sz="1600" b="1" spc="-10" dirty="0" smtClean="0">
                <a:cs typeface="Trebuchet MS"/>
              </a:rPr>
              <a:t>ody </a:t>
            </a:r>
            <a:r>
              <a:rPr lang="en-US" sz="1600" b="1" spc="-10" dirty="0">
                <a:cs typeface="Trebuchet MS"/>
              </a:rPr>
              <a:t>M</a:t>
            </a:r>
            <a:r>
              <a:rPr lang="en-US" sz="1600" b="1" spc="-10" dirty="0" smtClean="0">
                <a:cs typeface="Trebuchet MS"/>
              </a:rPr>
              <a:t>ass Index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b="1" u="sng" spc="-10" dirty="0" smtClean="0">
                <a:cs typeface="Trebuchet MS"/>
              </a:rPr>
              <a:t>WHO:</a:t>
            </a:r>
            <a:r>
              <a:rPr lang="en-US" sz="1600" b="1" spc="-10" dirty="0" smtClean="0">
                <a:cs typeface="Trebuchet MS"/>
              </a:rPr>
              <a:t> World </a:t>
            </a:r>
            <a:r>
              <a:rPr lang="en-US" sz="1600" b="1" spc="-10" dirty="0">
                <a:cs typeface="Trebuchet MS"/>
              </a:rPr>
              <a:t>H</a:t>
            </a:r>
            <a:r>
              <a:rPr lang="en-US" sz="1600" b="1" spc="-10" dirty="0" smtClean="0">
                <a:cs typeface="Trebuchet MS"/>
              </a:rPr>
              <a:t>ealth Organization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b="1" u="sng" spc="-10" dirty="0" smtClean="0">
                <a:cs typeface="Trebuchet MS"/>
              </a:rPr>
              <a:t>NICE</a:t>
            </a:r>
            <a:r>
              <a:rPr lang="en-US" sz="1600" b="1" spc="-10" dirty="0" smtClean="0">
                <a:cs typeface="Trebuchet MS"/>
              </a:rPr>
              <a:t>: </a:t>
            </a:r>
            <a:r>
              <a:rPr lang="en-US" sz="1600" b="1" spc="-10" dirty="0">
                <a:cs typeface="Trebuchet MS"/>
              </a:rPr>
              <a:t>N</a:t>
            </a:r>
            <a:r>
              <a:rPr lang="en-US" sz="1600" b="1" spc="-10" dirty="0" smtClean="0">
                <a:cs typeface="Trebuchet MS"/>
              </a:rPr>
              <a:t>ational Institute for health </a:t>
            </a:r>
            <a:r>
              <a:rPr lang="en-US" sz="1600" b="1" spc="-10" dirty="0">
                <a:cs typeface="Trebuchet MS"/>
              </a:rPr>
              <a:t>and </a:t>
            </a:r>
            <a:r>
              <a:rPr lang="en-US" sz="1600" b="1" spc="-10" dirty="0" smtClean="0">
                <a:cs typeface="Trebuchet MS"/>
              </a:rPr>
              <a:t>Care Excellence</a:t>
            </a:r>
            <a:endParaRPr lang="en-US" sz="1600" b="1" spc="-10" dirty="0">
              <a:cs typeface="Trebuchet MS"/>
            </a:endParaRPr>
          </a:p>
          <a:p>
            <a:pPr algn="just">
              <a:lnSpc>
                <a:spcPct val="15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150000"/>
              </a:lnSpc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97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3999" cy="5440362"/>
          </a:xfrm>
        </p:spPr>
        <p:txBody>
          <a:bodyPr>
            <a:noAutofit/>
          </a:bodyPr>
          <a:lstStyle/>
          <a:p>
            <a:pPr marL="342900" lvl="1" indent="-342900" algn="just">
              <a:lnSpc>
                <a:spcPct val="150000"/>
              </a:lnSpc>
              <a:buFont typeface="Arial" pitchFamily="34" charset="0"/>
              <a:buChar char="•"/>
              <a:tabLst>
                <a:tab pos="1567815" algn="l"/>
                <a:tab pos="1568450" algn="l"/>
                <a:tab pos="2174875" algn="l"/>
              </a:tabLst>
            </a:pPr>
            <a:r>
              <a:rPr lang="en-US" dirty="0" smtClean="0">
                <a:cs typeface="Trebuchet MS" panose="020B0603020202020204" pitchFamily="34" charset="0"/>
              </a:rPr>
              <a:t>Waist – hip </a:t>
            </a:r>
            <a:r>
              <a:rPr lang="en-US" dirty="0">
                <a:cs typeface="Trebuchet MS" panose="020B0603020202020204" pitchFamily="34" charset="0"/>
              </a:rPr>
              <a:t>ratio is another important measure which  correlates more with the metabolic disorder</a:t>
            </a:r>
          </a:p>
          <a:p>
            <a:pPr marL="457200" lvl="1" indent="0" algn="r">
              <a:lnSpc>
                <a:spcPct val="150000"/>
              </a:lnSpc>
              <a:buNone/>
            </a:pPr>
            <a:r>
              <a:rPr lang="en-US" sz="2400" b="1" dirty="0" smtClean="0">
                <a:cs typeface="Trebuchet MS" panose="020B0603020202020204" pitchFamily="34" charset="0"/>
              </a:rPr>
              <a:t>(</a:t>
            </a:r>
            <a:r>
              <a:rPr lang="en-US" sz="2400" b="1" dirty="0" err="1" smtClean="0">
                <a:cs typeface="Trebuchet MS" panose="020B0603020202020204" pitchFamily="34" charset="0"/>
              </a:rPr>
              <a:t>Fleir</a:t>
            </a:r>
            <a:r>
              <a:rPr lang="en-US" sz="2400" b="1" dirty="0" smtClean="0">
                <a:cs typeface="Trebuchet MS" panose="020B0603020202020204" pitchFamily="34" charset="0"/>
              </a:rPr>
              <a:t> et al., 2004)</a:t>
            </a:r>
          </a:p>
          <a:p>
            <a:pPr marL="457200" lvl="1" indent="0" algn="r">
              <a:lnSpc>
                <a:spcPct val="150000"/>
              </a:lnSpc>
              <a:buNone/>
            </a:pPr>
            <a:endParaRPr lang="en-US" sz="2400" b="1" dirty="0" smtClean="0">
              <a:cs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/>
              <a:t>The prevalence of obesity varies according to geographic location: it is greater in the USA than in other places.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/>
              <a:t>(</a:t>
            </a:r>
            <a:r>
              <a:rPr lang="en-US" sz="2400" b="1" dirty="0" err="1"/>
              <a:t>Carmina</a:t>
            </a:r>
            <a:r>
              <a:rPr lang="en-US" sz="2400" b="1" dirty="0"/>
              <a:t> et al., 2003)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b="1" dirty="0"/>
              <a:t> </a:t>
            </a:r>
          </a:p>
          <a:p>
            <a:pPr marL="457200" lvl="1" indent="0" algn="r">
              <a:lnSpc>
                <a:spcPct val="150000"/>
              </a:lnSpc>
              <a:buNone/>
            </a:pPr>
            <a:endParaRPr lang="en-US" sz="2400" b="1" dirty="0" smtClean="0"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u="sng" dirty="0" smtClean="0"/>
              <a:t>Adipose </a:t>
            </a:r>
            <a:r>
              <a:rPr lang="en-US" sz="2800" u="sng" dirty="0"/>
              <a:t>tissue</a:t>
            </a:r>
            <a:r>
              <a:rPr lang="en-US" sz="2800" dirty="0"/>
              <a:t> is a well-known </a:t>
            </a:r>
            <a:r>
              <a:rPr lang="en-US" sz="2800" dirty="0" smtClean="0"/>
              <a:t>source of inflammation </a:t>
            </a:r>
            <a:r>
              <a:rPr lang="en-US" sz="2800" dirty="0"/>
              <a:t>and is considered as a complex and </a:t>
            </a:r>
            <a:r>
              <a:rPr lang="en-US" sz="2800" u="sng" dirty="0"/>
              <a:t>highly </a:t>
            </a:r>
            <a:r>
              <a:rPr lang="en-US" sz="2800" u="sng" dirty="0" smtClean="0"/>
              <a:t>active endocrine </a:t>
            </a:r>
            <a:r>
              <a:rPr lang="en-US" sz="2800" u="sng" dirty="0"/>
              <a:t>organ</a:t>
            </a:r>
            <a:r>
              <a:rPr lang="en-US" sz="2800" dirty="0"/>
              <a:t> </a:t>
            </a:r>
            <a:r>
              <a:rPr lang="en-US" sz="2800" dirty="0" smtClean="0"/>
              <a:t>which </a:t>
            </a:r>
            <a:r>
              <a:rPr lang="en-US" sz="2800" dirty="0"/>
              <a:t>produces various </a:t>
            </a:r>
            <a:r>
              <a:rPr lang="en-US" sz="2800" b="1" dirty="0" err="1" smtClean="0"/>
              <a:t>adipokines</a:t>
            </a:r>
            <a:r>
              <a:rPr lang="en-US" sz="2800" b="1" dirty="0" smtClean="0"/>
              <a:t> and cytokines</a:t>
            </a:r>
            <a:r>
              <a:rPr lang="en-US" sz="2800" dirty="0" smtClean="0"/>
              <a:t> </a:t>
            </a:r>
            <a:r>
              <a:rPr lang="en-US" sz="2800" dirty="0"/>
              <a:t>which </a:t>
            </a:r>
            <a:r>
              <a:rPr lang="en-US" sz="2800" dirty="0" smtClean="0"/>
              <a:t>are involved </a:t>
            </a:r>
            <a:r>
              <a:rPr lang="en-US" sz="2800" dirty="0"/>
              <a:t>in the regulation of many processes such as </a:t>
            </a:r>
            <a:r>
              <a:rPr lang="en-US" sz="2800" dirty="0" smtClean="0"/>
              <a:t>inflammation, type </a:t>
            </a:r>
            <a:r>
              <a:rPr lang="en-US" sz="2800" dirty="0"/>
              <a:t>2 diabetes mellitus (T2DM) and other cardio metabolic </a:t>
            </a:r>
            <a:r>
              <a:rPr lang="en-US" sz="2800" dirty="0" smtClean="0"/>
              <a:t>diseases.</a:t>
            </a:r>
            <a:endParaRPr lang="en-US" sz="2400" b="1" dirty="0" smtClean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 smtClean="0"/>
              <a:t>(</a:t>
            </a:r>
            <a:r>
              <a:rPr lang="en-US" sz="2400" b="1" dirty="0" err="1" smtClean="0"/>
              <a:t>Gulcelik</a:t>
            </a:r>
            <a:r>
              <a:rPr lang="en-US" sz="2400" b="1" dirty="0" smtClean="0"/>
              <a:t> et al., 2009)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410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>
            <a:normAutofit/>
          </a:bodyPr>
          <a:lstStyle/>
          <a:p>
            <a:pPr algn="just"/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PCOS </a:t>
            </a:r>
            <a:r>
              <a:rPr lang="en-US" sz="2800" dirty="0"/>
              <a:t>is a </a:t>
            </a:r>
            <a:r>
              <a:rPr lang="en-US" sz="2800" b="1" dirty="0"/>
              <a:t>chronic low-grade </a:t>
            </a:r>
            <a:r>
              <a:rPr lang="en-US" sz="2800" b="1" dirty="0" smtClean="0"/>
              <a:t>inflammation</a:t>
            </a:r>
            <a:r>
              <a:rPr lang="en-US" sz="2800" dirty="0" smtClean="0"/>
              <a:t> contributing </a:t>
            </a:r>
            <a:r>
              <a:rPr lang="en-US" sz="2800" dirty="0"/>
              <a:t>to the main pathogenesis </a:t>
            </a:r>
            <a:r>
              <a:rPr lang="en-US" sz="2800" dirty="0" smtClean="0"/>
              <a:t>of its long-term consequences.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 smtClean="0"/>
              <a:t>(</a:t>
            </a:r>
            <a:r>
              <a:rPr lang="en-US" sz="2400" b="1" dirty="0" err="1" smtClean="0"/>
              <a:t>Repaci</a:t>
            </a:r>
            <a:r>
              <a:rPr lang="en-US" sz="2400" b="1" dirty="0" smtClean="0"/>
              <a:t> A et al., 2011)</a:t>
            </a:r>
          </a:p>
          <a:p>
            <a:pPr marL="0" indent="0" algn="r">
              <a:lnSpc>
                <a:spcPct val="150000"/>
              </a:lnSpc>
              <a:buNone/>
            </a:pPr>
            <a:endParaRPr lang="en-US" sz="2400" b="1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Inflammatory </a:t>
            </a:r>
            <a:r>
              <a:rPr lang="en-US" sz="2800" dirty="0"/>
              <a:t>mediators in PCOS </a:t>
            </a:r>
            <a:r>
              <a:rPr lang="en-US" sz="2800" dirty="0" smtClean="0"/>
              <a:t>were linked </a:t>
            </a:r>
            <a:r>
              <a:rPr lang="en-US" sz="2800" dirty="0"/>
              <a:t>to </a:t>
            </a:r>
            <a:r>
              <a:rPr lang="en-US" sz="2800" dirty="0" err="1"/>
              <a:t>hyperandrogenism</a:t>
            </a:r>
            <a:r>
              <a:rPr lang="en-US" sz="2800" dirty="0"/>
              <a:t>, insulin resistance, T2DM, obesity, and cardiovascular risk </a:t>
            </a:r>
            <a:r>
              <a:rPr lang="en-US" sz="2800" dirty="0" smtClean="0"/>
              <a:t>factors.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 smtClean="0"/>
              <a:t>(</a:t>
            </a:r>
            <a:r>
              <a:rPr lang="en-US" sz="2400" b="1" dirty="0" err="1" smtClean="0"/>
              <a:t>Duleba</a:t>
            </a:r>
            <a:r>
              <a:rPr lang="en-US" sz="2400" b="1" dirty="0" smtClean="0"/>
              <a:t> AJ et al., 2012)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88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0" y="228600"/>
            <a:ext cx="9144000" cy="5365571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469900" marR="76835" indent="-457200" algn="just">
              <a:lnSpc>
                <a:spcPct val="150000"/>
              </a:lnSpc>
              <a:spcBef>
                <a:spcPts val="620"/>
              </a:spcBef>
              <a:buClr>
                <a:srgbClr val="B03E9A"/>
              </a:buClr>
              <a:buSzPct val="72727"/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sz="2800" spc="-5" dirty="0">
                <a:cs typeface="Trebuchet MS"/>
              </a:rPr>
              <a:t>The </a:t>
            </a:r>
            <a:r>
              <a:rPr sz="2800" u="sng" spc="-10" dirty="0">
                <a:cs typeface="Trebuchet MS"/>
              </a:rPr>
              <a:t>prevalence </a:t>
            </a:r>
            <a:r>
              <a:rPr sz="2800" u="sng" spc="-5" dirty="0">
                <a:cs typeface="Trebuchet MS"/>
              </a:rPr>
              <a:t>of PCOS</a:t>
            </a:r>
            <a:r>
              <a:rPr sz="2800" spc="-5" dirty="0">
                <a:cs typeface="Trebuchet MS"/>
              </a:rPr>
              <a:t> </a:t>
            </a:r>
            <a:r>
              <a:rPr sz="2800" spc="-10" dirty="0">
                <a:cs typeface="Trebuchet MS"/>
              </a:rPr>
              <a:t>appears </a:t>
            </a:r>
            <a:r>
              <a:rPr sz="2800" spc="-5" dirty="0">
                <a:cs typeface="Trebuchet MS"/>
              </a:rPr>
              <a:t>to be </a:t>
            </a:r>
            <a:r>
              <a:rPr sz="2800" u="sng" spc="-10" dirty="0">
                <a:cs typeface="Trebuchet MS"/>
              </a:rPr>
              <a:t>rising</a:t>
            </a:r>
            <a:r>
              <a:rPr sz="2800" spc="-10" dirty="0">
                <a:cs typeface="Trebuchet MS"/>
              </a:rPr>
              <a:t> among  adolescent and young women </a:t>
            </a:r>
            <a:r>
              <a:rPr lang="en-US" sz="2800" spc="-5" dirty="0" smtClean="0">
                <a:cs typeface="Trebuchet MS"/>
              </a:rPr>
              <a:t>due to</a:t>
            </a:r>
            <a:r>
              <a:rPr sz="2800" spc="-5" dirty="0" smtClean="0">
                <a:cs typeface="Trebuchet MS"/>
              </a:rPr>
              <a:t> </a:t>
            </a:r>
            <a:r>
              <a:rPr sz="2800" spc="-5" dirty="0">
                <a:cs typeface="Trebuchet MS"/>
              </a:rPr>
              <a:t>the </a:t>
            </a:r>
            <a:r>
              <a:rPr sz="2800" u="sng" spc="-10" dirty="0">
                <a:cs typeface="Trebuchet MS"/>
              </a:rPr>
              <a:t>current  epidemic </a:t>
            </a:r>
            <a:r>
              <a:rPr sz="2800" u="sng" spc="-5" dirty="0">
                <a:cs typeface="Trebuchet MS"/>
              </a:rPr>
              <a:t>of </a:t>
            </a:r>
            <a:r>
              <a:rPr sz="2800" u="sng" spc="-35" dirty="0">
                <a:cs typeface="Trebuchet MS"/>
              </a:rPr>
              <a:t>obesity,</a:t>
            </a:r>
            <a:r>
              <a:rPr sz="2800" u="sng" dirty="0">
                <a:cs typeface="Trebuchet MS"/>
              </a:rPr>
              <a:t> </a:t>
            </a:r>
            <a:r>
              <a:rPr sz="2800" u="sng" spc="-5" dirty="0" smtClean="0">
                <a:cs typeface="Trebuchet MS"/>
              </a:rPr>
              <a:t>worldwide</a:t>
            </a:r>
            <a:r>
              <a:rPr sz="2800" spc="-5" dirty="0" smtClean="0">
                <a:cs typeface="Trebuchet MS"/>
              </a:rPr>
              <a:t>.</a:t>
            </a:r>
            <a:endParaRPr lang="en-US" sz="2800" spc="-5" dirty="0" smtClean="0">
              <a:cs typeface="Trebuchet MS"/>
            </a:endParaRPr>
          </a:p>
          <a:p>
            <a:pPr marL="469900" marR="76835" indent="-457200" algn="just">
              <a:lnSpc>
                <a:spcPct val="150000"/>
              </a:lnSpc>
              <a:spcBef>
                <a:spcPts val="620"/>
              </a:spcBef>
              <a:buClr>
                <a:srgbClr val="B03E9A"/>
              </a:buClr>
              <a:buSzPct val="72727"/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sz="2800" spc="-10" dirty="0" smtClean="0">
                <a:cs typeface="Trebuchet MS"/>
              </a:rPr>
              <a:t>Compared </a:t>
            </a:r>
            <a:r>
              <a:rPr sz="2800" spc="-10" dirty="0">
                <a:cs typeface="Trebuchet MS"/>
              </a:rPr>
              <a:t>with normal weight women with</a:t>
            </a:r>
            <a:r>
              <a:rPr sz="2800" spc="85" dirty="0">
                <a:cs typeface="Trebuchet MS"/>
              </a:rPr>
              <a:t> </a:t>
            </a:r>
            <a:r>
              <a:rPr sz="2800" spc="-10" dirty="0" smtClean="0">
                <a:cs typeface="Trebuchet MS"/>
              </a:rPr>
              <a:t>PCOS,</a:t>
            </a:r>
            <a:r>
              <a:rPr lang="en-US" sz="2800" spc="-5" dirty="0">
                <a:cs typeface="Trebuchet MS"/>
              </a:rPr>
              <a:t> </a:t>
            </a:r>
            <a:r>
              <a:rPr sz="2800" u="sng" spc="-5" dirty="0" smtClean="0">
                <a:cs typeface="Trebuchet MS"/>
              </a:rPr>
              <a:t>obese </a:t>
            </a:r>
            <a:r>
              <a:rPr sz="2800" u="sng" spc="-10" dirty="0">
                <a:cs typeface="Trebuchet MS"/>
              </a:rPr>
              <a:t>women </a:t>
            </a:r>
            <a:r>
              <a:rPr sz="2800" u="sng" spc="-5" dirty="0">
                <a:cs typeface="Trebuchet MS"/>
              </a:rPr>
              <a:t>with </a:t>
            </a:r>
            <a:r>
              <a:rPr sz="2800" u="sng" spc="-5" dirty="0" smtClean="0">
                <a:cs typeface="Trebuchet MS"/>
              </a:rPr>
              <a:t>PCO</a:t>
            </a:r>
            <a:r>
              <a:rPr lang="en-US" sz="2800" u="sng" spc="-5" dirty="0" smtClean="0">
                <a:cs typeface="Trebuchet MS"/>
              </a:rPr>
              <a:t>S</a:t>
            </a:r>
            <a:r>
              <a:rPr sz="2800" spc="-5" dirty="0" smtClean="0">
                <a:cs typeface="Trebuchet MS"/>
              </a:rPr>
              <a:t> </a:t>
            </a:r>
            <a:r>
              <a:rPr lang="en-US" sz="2800" spc="-5" dirty="0" smtClean="0">
                <a:cs typeface="Trebuchet MS"/>
              </a:rPr>
              <a:t>have w</a:t>
            </a:r>
            <a:r>
              <a:rPr sz="2800" spc="-20" dirty="0" smtClean="0">
                <a:cs typeface="Trebuchet MS"/>
              </a:rPr>
              <a:t>orsened </a:t>
            </a:r>
            <a:r>
              <a:rPr sz="2800" u="sng" spc="-10" dirty="0" err="1" smtClean="0">
                <a:cs typeface="Trebuchet MS"/>
              </a:rPr>
              <a:t>hyperandrogenic</a:t>
            </a:r>
            <a:r>
              <a:rPr lang="en-US" sz="2800" u="sng" spc="-10" dirty="0" smtClean="0">
                <a:cs typeface="Trebuchet MS"/>
              </a:rPr>
              <a:t> and metabolic</a:t>
            </a:r>
            <a:r>
              <a:rPr sz="2800" u="sng" spc="20" dirty="0" smtClean="0">
                <a:cs typeface="Trebuchet MS"/>
              </a:rPr>
              <a:t> </a:t>
            </a:r>
            <a:r>
              <a:rPr sz="2800" u="sng" spc="-5" dirty="0" smtClean="0">
                <a:cs typeface="Trebuchet MS"/>
              </a:rPr>
              <a:t>state</a:t>
            </a:r>
            <a:r>
              <a:rPr lang="en-US" sz="2800" u="sng" spc="-5" dirty="0" smtClean="0">
                <a:cs typeface="Trebuchet MS"/>
              </a:rPr>
              <a:t>, </a:t>
            </a:r>
            <a:r>
              <a:rPr sz="2800" u="sng" spc="-25" dirty="0" smtClean="0">
                <a:cs typeface="Trebuchet MS"/>
              </a:rPr>
              <a:t>Poorer</a:t>
            </a:r>
            <a:r>
              <a:rPr sz="2800" u="sng" spc="-10" dirty="0" smtClean="0">
                <a:cs typeface="Trebuchet MS"/>
              </a:rPr>
              <a:t> </a:t>
            </a:r>
            <a:r>
              <a:rPr sz="2800" u="sng" spc="-5" dirty="0">
                <a:cs typeface="Trebuchet MS"/>
              </a:rPr>
              <a:t>menses</a:t>
            </a:r>
            <a:r>
              <a:rPr sz="2800" u="sng" spc="-5" dirty="0" smtClean="0">
                <a:cs typeface="Trebuchet MS"/>
              </a:rPr>
              <a:t>,</a:t>
            </a:r>
            <a:r>
              <a:rPr lang="en-US" sz="2800" u="sng" spc="-5" dirty="0" smtClean="0">
                <a:cs typeface="Trebuchet MS"/>
              </a:rPr>
              <a:t> ovulation &amp; pregnancy rate</a:t>
            </a:r>
            <a:r>
              <a:rPr lang="en-US" sz="2800" spc="-5" dirty="0" smtClean="0">
                <a:cs typeface="Trebuchet MS"/>
              </a:rPr>
              <a:t>.</a:t>
            </a:r>
          </a:p>
          <a:p>
            <a:pPr marL="1274445" lvl="1" algn="r">
              <a:lnSpc>
                <a:spcPct val="150000"/>
              </a:lnSpc>
              <a:spcBef>
                <a:spcPts val="75"/>
              </a:spcBef>
              <a:tabLst>
                <a:tab pos="1545590" algn="l"/>
                <a:tab pos="1546225" algn="l"/>
              </a:tabLst>
            </a:pPr>
            <a:r>
              <a:rPr lang="en-US" sz="2400" b="1" spc="-5" dirty="0" smtClean="0">
                <a:cs typeface="Trebuchet MS"/>
              </a:rPr>
              <a:t>(</a:t>
            </a:r>
            <a:r>
              <a:rPr lang="en-US" sz="2400" b="1" spc="-5" dirty="0" err="1" smtClean="0">
                <a:cs typeface="Trebuchet MS"/>
              </a:rPr>
              <a:t>Hojlund</a:t>
            </a:r>
            <a:r>
              <a:rPr lang="en-US" sz="2400" b="1" spc="-5" dirty="0" smtClean="0">
                <a:cs typeface="Trebuchet MS"/>
              </a:rPr>
              <a:t> 2014)</a:t>
            </a:r>
          </a:p>
        </p:txBody>
      </p:sp>
    </p:spTree>
    <p:extLst>
      <p:ext uri="{BB962C8B-B14F-4D97-AF65-F5344CB8AC3E}">
        <p14:creationId xmlns:p14="http://schemas.microsoft.com/office/powerpoint/2010/main" val="16229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Polycystic ovary syndrome (PCOS) </a:t>
            </a:r>
            <a:r>
              <a:rPr lang="en-US" dirty="0"/>
              <a:t>is the </a:t>
            </a:r>
            <a:r>
              <a:rPr lang="en-US" b="1" dirty="0"/>
              <a:t>most </a:t>
            </a:r>
            <a:r>
              <a:rPr lang="en-US" b="1" dirty="0" smtClean="0"/>
              <a:t>common</a:t>
            </a:r>
            <a:r>
              <a:rPr lang="en-US" dirty="0"/>
              <a:t> </a:t>
            </a:r>
            <a:r>
              <a:rPr lang="en-US" dirty="0" err="1" smtClean="0"/>
              <a:t>endocrinological</a:t>
            </a:r>
            <a:r>
              <a:rPr lang="en-US" dirty="0" smtClean="0"/>
              <a:t> </a:t>
            </a:r>
            <a:r>
              <a:rPr lang="en-US" dirty="0"/>
              <a:t>disorder affecting </a:t>
            </a:r>
            <a:r>
              <a:rPr lang="en-US" b="1" dirty="0" smtClean="0"/>
              <a:t>5</a:t>
            </a:r>
            <a:r>
              <a:rPr lang="en-US" b="1" dirty="0"/>
              <a:t>% to 10% of women of reproductive </a:t>
            </a:r>
            <a:r>
              <a:rPr lang="en-US" b="1" dirty="0" smtClean="0"/>
              <a:t>age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 algn="r">
              <a:buNone/>
            </a:pPr>
            <a:r>
              <a:rPr lang="en-US" sz="2400" b="1" dirty="0" smtClean="0"/>
              <a:t>(Cooney LG and </a:t>
            </a:r>
            <a:r>
              <a:rPr lang="en-US" sz="2400" b="1" dirty="0" err="1" smtClean="0"/>
              <a:t>Dokras</a:t>
            </a:r>
            <a:r>
              <a:rPr lang="en-US" sz="2400" b="1" dirty="0" smtClean="0"/>
              <a:t> A, 2018)</a:t>
            </a:r>
          </a:p>
          <a:p>
            <a:pPr marL="0" indent="0" algn="r">
              <a:buNone/>
            </a:pPr>
            <a:endParaRPr lang="en-US" sz="2400" b="1" dirty="0"/>
          </a:p>
          <a:p>
            <a:r>
              <a:rPr lang="en-US" dirty="0"/>
              <a:t>It is crucial to diagnose PCOS early in its course </a:t>
            </a:r>
            <a:r>
              <a:rPr lang="en-US" b="1" dirty="0"/>
              <a:t>to delay or arrest its metabolic </a:t>
            </a:r>
            <a:r>
              <a:rPr lang="en-US" b="1" dirty="0" err="1"/>
              <a:t>sequelae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pPr marL="0" indent="0" algn="r">
              <a:buNone/>
            </a:pPr>
            <a:r>
              <a:rPr lang="en-US" sz="2400" b="1" dirty="0"/>
              <a:t>(</a:t>
            </a:r>
            <a:r>
              <a:rPr lang="en-US" sz="2400" b="1" dirty="0" err="1"/>
              <a:t>Samer</a:t>
            </a:r>
            <a:r>
              <a:rPr lang="en-US" sz="2400" b="1" dirty="0"/>
              <a:t> El Hayek et al., 2016)</a:t>
            </a:r>
          </a:p>
          <a:p>
            <a:pPr marL="0" indent="0" algn="r">
              <a:buNone/>
            </a:pPr>
            <a:endParaRPr lang="en-US" sz="2400" b="1" dirty="0"/>
          </a:p>
          <a:p>
            <a:endParaRPr lang="en-US" dirty="0"/>
          </a:p>
          <a:p>
            <a:pPr marL="0" indent="0" eaLnBrk="1" hangingPunct="1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02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152400" y="838200"/>
            <a:ext cx="8991600" cy="44826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282575" indent="-457200" algn="just">
              <a:lnSpc>
                <a:spcPct val="150000"/>
              </a:lnSpc>
              <a:spcBef>
                <a:spcPts val="95"/>
              </a:spcBef>
              <a:buClr>
                <a:srgbClr val="B03E9A"/>
              </a:buClr>
              <a:buSzPct val="72727"/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lang="en-US" sz="2800" spc="-5" dirty="0">
                <a:cs typeface="Trebuchet MS"/>
              </a:rPr>
              <a:t>T</a:t>
            </a:r>
            <a:r>
              <a:rPr sz="2800" spc="-5" dirty="0" smtClean="0">
                <a:cs typeface="Trebuchet MS"/>
              </a:rPr>
              <a:t>he </a:t>
            </a:r>
            <a:r>
              <a:rPr sz="2800" b="1" spc="-10" dirty="0">
                <a:cs typeface="Trebuchet MS"/>
              </a:rPr>
              <a:t>distribution</a:t>
            </a:r>
            <a:r>
              <a:rPr sz="2800" spc="-10" dirty="0">
                <a:cs typeface="Trebuchet MS"/>
              </a:rPr>
              <a:t> of body </a:t>
            </a:r>
            <a:r>
              <a:rPr sz="2800" spc="-5" dirty="0">
                <a:cs typeface="Trebuchet MS"/>
              </a:rPr>
              <a:t>fat is </a:t>
            </a:r>
            <a:r>
              <a:rPr sz="2800" spc="-10" dirty="0">
                <a:cs typeface="Trebuchet MS"/>
              </a:rPr>
              <a:t>more  important than </a:t>
            </a:r>
            <a:r>
              <a:rPr lang="en-US" sz="2800" spc="-10" dirty="0" smtClean="0">
                <a:cs typeface="Trebuchet MS"/>
              </a:rPr>
              <a:t> the </a:t>
            </a:r>
            <a:r>
              <a:rPr sz="2800" b="1" spc="-5" dirty="0" smtClean="0">
                <a:cs typeface="Trebuchet MS"/>
              </a:rPr>
              <a:t>actual </a:t>
            </a:r>
            <a:r>
              <a:rPr sz="2800" b="1" spc="-10" dirty="0">
                <a:cs typeface="Trebuchet MS"/>
              </a:rPr>
              <a:t>body </a:t>
            </a:r>
            <a:r>
              <a:rPr sz="2800" b="1" spc="-5" dirty="0">
                <a:cs typeface="Trebuchet MS"/>
              </a:rPr>
              <a:t>weight</a:t>
            </a:r>
            <a:r>
              <a:rPr sz="2800" spc="-5" dirty="0">
                <a:cs typeface="Trebuchet MS"/>
              </a:rPr>
              <a:t>. </a:t>
            </a:r>
            <a:endParaRPr lang="en-US" sz="2800" spc="-5" dirty="0" smtClean="0">
              <a:cs typeface="Trebuchet MS"/>
            </a:endParaRPr>
          </a:p>
          <a:p>
            <a:pPr marL="469900" marR="282575" indent="-457200" algn="just">
              <a:lnSpc>
                <a:spcPct val="150000"/>
              </a:lnSpc>
              <a:spcBef>
                <a:spcPts val="95"/>
              </a:spcBef>
              <a:buClr>
                <a:srgbClr val="B03E9A"/>
              </a:buClr>
              <a:buSzPct val="72727"/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sz="2800" b="1" spc="-15" dirty="0" smtClean="0">
                <a:cs typeface="Trebuchet MS"/>
              </a:rPr>
              <a:t>Visceral </a:t>
            </a:r>
            <a:r>
              <a:rPr sz="2800" b="1" spc="-5" dirty="0" smtClean="0">
                <a:cs typeface="Trebuchet MS"/>
              </a:rPr>
              <a:t>fat</a:t>
            </a:r>
            <a:r>
              <a:rPr lang="en-US" sz="2800" spc="-5" dirty="0" smtClean="0">
                <a:cs typeface="Trebuchet MS"/>
              </a:rPr>
              <a:t> </a:t>
            </a:r>
            <a:r>
              <a:rPr sz="2800" spc="-5" dirty="0" smtClean="0">
                <a:cs typeface="Trebuchet MS"/>
              </a:rPr>
              <a:t>is </a:t>
            </a:r>
            <a:r>
              <a:rPr sz="2800" spc="-10" dirty="0">
                <a:cs typeface="Trebuchet MS"/>
              </a:rPr>
              <a:t>more metabolically </a:t>
            </a:r>
            <a:r>
              <a:rPr sz="2800" spc="-5" dirty="0">
                <a:cs typeface="Trebuchet MS"/>
              </a:rPr>
              <a:t>active, </a:t>
            </a:r>
            <a:r>
              <a:rPr sz="2800" spc="-10" dirty="0">
                <a:cs typeface="Trebuchet MS"/>
              </a:rPr>
              <a:t>and </a:t>
            </a:r>
            <a:r>
              <a:rPr sz="2800" spc="-5" dirty="0">
                <a:cs typeface="Trebuchet MS"/>
              </a:rPr>
              <a:t>an </a:t>
            </a:r>
            <a:r>
              <a:rPr sz="2800" b="1" spc="-10" dirty="0" smtClean="0">
                <a:cs typeface="Trebuchet MS"/>
              </a:rPr>
              <a:t>increased</a:t>
            </a:r>
            <a:r>
              <a:rPr lang="en-US" sz="2800" b="1" spc="-10" dirty="0" smtClean="0">
                <a:cs typeface="Trebuchet MS"/>
              </a:rPr>
              <a:t> </a:t>
            </a:r>
            <a:r>
              <a:rPr sz="2800" b="1" spc="-10" dirty="0" smtClean="0">
                <a:cs typeface="Trebuchet MS"/>
              </a:rPr>
              <a:t>waist</a:t>
            </a:r>
            <a:r>
              <a:rPr sz="2800" b="1" spc="-10" dirty="0">
                <a:cs typeface="Trebuchet MS"/>
              </a:rPr>
              <a:t>: hip </a:t>
            </a:r>
            <a:r>
              <a:rPr sz="2800" b="1" spc="-5" dirty="0" smtClean="0">
                <a:cs typeface="Trebuchet MS"/>
              </a:rPr>
              <a:t>ratio</a:t>
            </a:r>
            <a:r>
              <a:rPr lang="en-US" sz="2800" spc="-5" dirty="0" smtClean="0">
                <a:cs typeface="Trebuchet MS"/>
              </a:rPr>
              <a:t> </a:t>
            </a:r>
            <a:r>
              <a:rPr sz="2800" spc="-5" dirty="0" smtClean="0">
                <a:cs typeface="Trebuchet MS"/>
              </a:rPr>
              <a:t>correlates better</a:t>
            </a:r>
            <a:r>
              <a:rPr lang="en-US" sz="2800" spc="-5" dirty="0" smtClean="0">
                <a:cs typeface="Trebuchet MS"/>
              </a:rPr>
              <a:t> </a:t>
            </a:r>
            <a:r>
              <a:rPr sz="2800" spc="-10" dirty="0" smtClean="0">
                <a:cs typeface="Trebuchet MS"/>
              </a:rPr>
              <a:t>with </a:t>
            </a:r>
            <a:r>
              <a:rPr sz="2800" spc="-10" dirty="0">
                <a:cs typeface="Trebuchet MS"/>
              </a:rPr>
              <a:t>both metabolic </a:t>
            </a:r>
            <a:r>
              <a:rPr sz="2800" spc="-5" dirty="0">
                <a:cs typeface="Trebuchet MS"/>
              </a:rPr>
              <a:t>risk </a:t>
            </a:r>
            <a:r>
              <a:rPr sz="2800" spc="-10" dirty="0">
                <a:cs typeface="Trebuchet MS"/>
              </a:rPr>
              <a:t>and </a:t>
            </a:r>
            <a:r>
              <a:rPr sz="2800" spc="-5" dirty="0">
                <a:cs typeface="Trebuchet MS"/>
              </a:rPr>
              <a:t>long term</a:t>
            </a:r>
            <a:r>
              <a:rPr sz="2800" spc="55" dirty="0">
                <a:cs typeface="Trebuchet MS"/>
              </a:rPr>
              <a:t> </a:t>
            </a:r>
            <a:r>
              <a:rPr sz="2800" spc="-10" dirty="0">
                <a:cs typeface="Trebuchet MS"/>
              </a:rPr>
              <a:t>disease</a:t>
            </a:r>
            <a:r>
              <a:rPr sz="2800" spc="-10" dirty="0" smtClean="0">
                <a:cs typeface="Trebuchet MS"/>
              </a:rPr>
              <a:t>.</a:t>
            </a:r>
            <a:r>
              <a:rPr lang="en-US" sz="2800" spc="-10" dirty="0">
                <a:cs typeface="Trebuchet MS"/>
              </a:rPr>
              <a:t> </a:t>
            </a:r>
            <a:endParaRPr lang="en-US" sz="2800" spc="-10" dirty="0" smtClean="0">
              <a:cs typeface="Trebuchet MS"/>
            </a:endParaRPr>
          </a:p>
          <a:p>
            <a:pPr marL="12700" marR="282575" lvl="1" algn="r">
              <a:lnSpc>
                <a:spcPct val="150000"/>
              </a:lnSpc>
              <a:spcBef>
                <a:spcPts val="95"/>
              </a:spcBef>
              <a:buClr>
                <a:srgbClr val="B03E9A"/>
              </a:buClr>
              <a:buSzPct val="72727"/>
              <a:tabLst>
                <a:tab pos="287020" algn="l"/>
              </a:tabLst>
            </a:pPr>
            <a:r>
              <a:rPr lang="en-US" sz="2400" b="1" spc="-5" dirty="0" smtClean="0">
                <a:cs typeface="Trebuchet MS"/>
              </a:rPr>
              <a:t>(</a:t>
            </a:r>
            <a:r>
              <a:rPr lang="en-US" sz="2400" b="1" spc="-5" dirty="0" err="1">
                <a:cs typeface="Trebuchet MS"/>
              </a:rPr>
              <a:t>Hojlund</a:t>
            </a:r>
            <a:r>
              <a:rPr lang="en-US" sz="2400" b="1" spc="-5" dirty="0">
                <a:cs typeface="Trebuchet MS"/>
              </a:rPr>
              <a:t> 2014)</a:t>
            </a:r>
          </a:p>
          <a:p>
            <a:pPr marL="287020" marR="282575" indent="-274320" algn="just">
              <a:lnSpc>
                <a:spcPct val="150000"/>
              </a:lnSpc>
              <a:spcBef>
                <a:spcPts val="95"/>
              </a:spcBef>
              <a:buClr>
                <a:srgbClr val="B03E9A"/>
              </a:buClr>
              <a:buSzPct val="72727"/>
              <a:buFont typeface="Arial"/>
              <a:buChar char=""/>
              <a:tabLst>
                <a:tab pos="287020" algn="l"/>
              </a:tabLst>
            </a:pPr>
            <a:endParaRPr sz="2800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265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>
              <a:lnSpc>
                <a:spcPct val="150000"/>
              </a:lnSpc>
              <a:spcBef>
                <a:spcPts val="600"/>
              </a:spcBef>
              <a:buClr>
                <a:srgbClr val="B03E9A"/>
              </a:buClr>
              <a:buSzPct val="72727"/>
              <a:buFont typeface="Arial" panose="020B0604020202020204" pitchFamily="34" charset="0"/>
              <a:buChar char="•"/>
              <a:tabLst>
                <a:tab pos="370205" algn="l"/>
                <a:tab pos="370840" algn="l"/>
              </a:tabLst>
            </a:pPr>
            <a:r>
              <a:rPr lang="en-US" sz="2800" spc="-5" dirty="0" smtClean="0">
                <a:cs typeface="Trebuchet MS"/>
              </a:rPr>
              <a:t>In </a:t>
            </a:r>
            <a:r>
              <a:rPr lang="en-US" sz="2800" b="1" spc="-10" dirty="0">
                <a:cs typeface="Trebuchet MS"/>
              </a:rPr>
              <a:t>women </a:t>
            </a:r>
            <a:r>
              <a:rPr lang="en-US" sz="2800" b="1" spc="-5" dirty="0">
                <a:cs typeface="Trebuchet MS"/>
              </a:rPr>
              <a:t>with PCOS and </a:t>
            </a:r>
            <a:r>
              <a:rPr lang="en-US" sz="2800" b="1" spc="-5" dirty="0" smtClean="0">
                <a:cs typeface="Trebuchet MS"/>
              </a:rPr>
              <a:t>a BMI </a:t>
            </a:r>
            <a:r>
              <a:rPr lang="en-US" sz="2800" b="1" spc="-10" dirty="0" smtClean="0">
                <a:cs typeface="Trebuchet MS"/>
              </a:rPr>
              <a:t>&gt;35kg/m2</a:t>
            </a:r>
            <a:r>
              <a:rPr lang="en-US" sz="2800" spc="-10" dirty="0">
                <a:cs typeface="Trebuchet MS"/>
              </a:rPr>
              <a:t>,  20% </a:t>
            </a:r>
            <a:r>
              <a:rPr lang="en-US" sz="2800" spc="-5" dirty="0">
                <a:cs typeface="Trebuchet MS"/>
              </a:rPr>
              <a:t>of </a:t>
            </a:r>
            <a:r>
              <a:rPr lang="en-US" sz="2800" spc="-10" dirty="0">
                <a:cs typeface="Trebuchet MS"/>
              </a:rPr>
              <a:t>pregnancies end with </a:t>
            </a:r>
            <a:r>
              <a:rPr lang="en-US" sz="2800" b="1" spc="-5" dirty="0">
                <a:cs typeface="Trebuchet MS"/>
              </a:rPr>
              <a:t>stillbirth</a:t>
            </a:r>
            <a:r>
              <a:rPr lang="en-US" sz="2800" spc="-5" dirty="0">
                <a:cs typeface="Trebuchet MS"/>
              </a:rPr>
              <a:t> </a:t>
            </a:r>
            <a:r>
              <a:rPr lang="en-US" sz="2800" spc="-10" dirty="0">
                <a:cs typeface="Trebuchet MS"/>
              </a:rPr>
              <a:t>and another 20% has  </a:t>
            </a:r>
            <a:r>
              <a:rPr lang="en-US" sz="2800" b="1" spc="-10" dirty="0">
                <a:cs typeface="Trebuchet MS"/>
              </a:rPr>
              <a:t>congenital anomalies</a:t>
            </a:r>
            <a:r>
              <a:rPr lang="en-US" sz="2800" spc="-10" dirty="0">
                <a:cs typeface="Trebuchet MS"/>
              </a:rPr>
              <a:t>. </a:t>
            </a:r>
            <a:endParaRPr lang="en-US" sz="2800" spc="-10" dirty="0" smtClean="0">
              <a:cs typeface="Trebuchet MS"/>
            </a:endParaRPr>
          </a:p>
          <a:p>
            <a:pPr marL="469900" marR="5080" indent="-457200" algn="just">
              <a:lnSpc>
                <a:spcPct val="150000"/>
              </a:lnSpc>
              <a:spcBef>
                <a:spcPts val="600"/>
              </a:spcBef>
              <a:buClr>
                <a:srgbClr val="B03E9A"/>
              </a:buClr>
              <a:buSzPct val="72727"/>
              <a:buFont typeface="Arial" panose="020B0604020202020204" pitchFamily="34" charset="0"/>
              <a:buChar char="•"/>
              <a:tabLst>
                <a:tab pos="370205" algn="l"/>
                <a:tab pos="370840" algn="l"/>
              </a:tabLst>
            </a:pPr>
            <a:r>
              <a:rPr lang="en-US" sz="2800" spc="-5" dirty="0" smtClean="0">
                <a:cs typeface="Trebuchet MS"/>
              </a:rPr>
              <a:t>The </a:t>
            </a:r>
            <a:r>
              <a:rPr lang="en-US" sz="2800" u="sng" spc="-5" dirty="0">
                <a:cs typeface="Trebuchet MS"/>
              </a:rPr>
              <a:t>supposed </a:t>
            </a:r>
            <a:r>
              <a:rPr lang="en-US" sz="2800" u="sng" spc="-10" dirty="0">
                <a:cs typeface="Trebuchet MS"/>
              </a:rPr>
              <a:t>mechanism</a:t>
            </a:r>
            <a:r>
              <a:rPr lang="en-US" sz="2800" spc="-10" dirty="0">
                <a:cs typeface="Trebuchet MS"/>
              </a:rPr>
              <a:t> </a:t>
            </a:r>
            <a:r>
              <a:rPr lang="en-US" sz="2800" spc="-10" dirty="0" smtClean="0">
                <a:cs typeface="Trebuchet MS"/>
              </a:rPr>
              <a:t>for these increased </a:t>
            </a:r>
            <a:r>
              <a:rPr lang="en-US" sz="2800" spc="-5" dirty="0" smtClean="0">
                <a:cs typeface="Trebuchet MS"/>
              </a:rPr>
              <a:t>rates </a:t>
            </a:r>
            <a:r>
              <a:rPr lang="en-US" sz="2800" spc="-10" dirty="0">
                <a:cs typeface="Trebuchet MS"/>
              </a:rPr>
              <a:t>includes  </a:t>
            </a:r>
            <a:r>
              <a:rPr lang="en-US" sz="2800" u="sng" spc="-10" dirty="0">
                <a:cs typeface="Trebuchet MS"/>
              </a:rPr>
              <a:t>insulin </a:t>
            </a:r>
            <a:r>
              <a:rPr lang="en-US" sz="2800" u="sng" spc="-5" dirty="0" smtClean="0">
                <a:cs typeface="Trebuchet MS"/>
              </a:rPr>
              <a:t>resistance</a:t>
            </a:r>
            <a:r>
              <a:rPr lang="en-US" sz="2800" spc="-5" dirty="0" smtClean="0">
                <a:cs typeface="Trebuchet MS"/>
              </a:rPr>
              <a:t> </a:t>
            </a:r>
            <a:r>
              <a:rPr lang="en-US" sz="2800" spc="-10" dirty="0" smtClean="0">
                <a:cs typeface="Trebuchet MS"/>
              </a:rPr>
              <a:t>and </a:t>
            </a:r>
            <a:r>
              <a:rPr lang="en-US" sz="2800" u="sng" spc="-10" dirty="0">
                <a:cs typeface="Trebuchet MS"/>
              </a:rPr>
              <a:t>impending </a:t>
            </a:r>
            <a:r>
              <a:rPr lang="en-US" sz="2800" u="sng" spc="-5" dirty="0">
                <a:cs typeface="Trebuchet MS"/>
              </a:rPr>
              <a:t>or </a:t>
            </a:r>
            <a:r>
              <a:rPr lang="en-US" sz="2800" u="sng" spc="-10" dirty="0">
                <a:cs typeface="Trebuchet MS"/>
              </a:rPr>
              <a:t>undiagnosed</a:t>
            </a:r>
            <a:r>
              <a:rPr lang="en-US" sz="2800" u="sng" spc="40" dirty="0">
                <a:cs typeface="Trebuchet MS"/>
              </a:rPr>
              <a:t> </a:t>
            </a:r>
            <a:r>
              <a:rPr lang="en-US" sz="2800" u="sng" spc="-10" dirty="0">
                <a:cs typeface="Trebuchet MS"/>
              </a:rPr>
              <a:t>diabetes</a:t>
            </a:r>
            <a:r>
              <a:rPr lang="en-US" sz="2800" spc="-10" dirty="0" smtClean="0">
                <a:cs typeface="Trebuchet MS"/>
              </a:rPr>
              <a:t>.</a:t>
            </a:r>
          </a:p>
          <a:p>
            <a:pPr marL="12700" marR="5080" lvl="1" algn="r">
              <a:lnSpc>
                <a:spcPct val="150000"/>
              </a:lnSpc>
              <a:spcBef>
                <a:spcPts val="600"/>
              </a:spcBef>
              <a:buClr>
                <a:srgbClr val="B03E9A"/>
              </a:buClr>
              <a:buSzPct val="72727"/>
              <a:tabLst>
                <a:tab pos="370205" algn="l"/>
                <a:tab pos="370840" algn="l"/>
              </a:tabLst>
            </a:pPr>
            <a:r>
              <a:rPr lang="en-US" sz="2400" b="1" spc="-5" dirty="0">
                <a:cs typeface="Trebuchet MS"/>
              </a:rPr>
              <a:t>(</a:t>
            </a:r>
            <a:r>
              <a:rPr lang="en-US" sz="2400" b="1" spc="-5" dirty="0" err="1">
                <a:cs typeface="Trebuchet MS"/>
              </a:rPr>
              <a:t>Hojlund</a:t>
            </a:r>
            <a:r>
              <a:rPr lang="en-US" sz="2400" b="1" spc="-5" dirty="0">
                <a:cs typeface="Trebuchet MS"/>
              </a:rPr>
              <a:t> 2014)</a:t>
            </a:r>
          </a:p>
          <a:p>
            <a:pPr marL="287020" marR="5080" indent="-274320" algn="just">
              <a:lnSpc>
                <a:spcPct val="150000"/>
              </a:lnSpc>
              <a:spcBef>
                <a:spcPts val="600"/>
              </a:spcBef>
              <a:buClr>
                <a:srgbClr val="B03E9A"/>
              </a:buClr>
              <a:buSzPct val="72727"/>
              <a:buFont typeface="Arial"/>
              <a:buChar char=""/>
              <a:tabLst>
                <a:tab pos="370205" algn="l"/>
                <a:tab pos="370840" algn="l"/>
              </a:tabLst>
            </a:pPr>
            <a:endParaRPr lang="en-US" sz="2800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879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152400" y="381000"/>
            <a:ext cx="8839200" cy="51302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 algn="just">
              <a:lnSpc>
                <a:spcPct val="150000"/>
              </a:lnSpc>
              <a:spcBef>
                <a:spcPts val="105"/>
              </a:spcBef>
              <a:buClr>
                <a:srgbClr val="B03E9A"/>
              </a:buClr>
              <a:buSzPct val="72500"/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sz="2800" u="sng" spc="-20" dirty="0">
                <a:cs typeface="Trebuchet MS"/>
              </a:rPr>
              <a:t>Weight </a:t>
            </a:r>
            <a:r>
              <a:rPr sz="2800" u="sng" dirty="0">
                <a:cs typeface="Trebuchet MS"/>
              </a:rPr>
              <a:t>loss &amp; </a:t>
            </a:r>
            <a:r>
              <a:rPr sz="2800" u="sng" spc="-5" dirty="0">
                <a:cs typeface="Trebuchet MS"/>
              </a:rPr>
              <a:t>exercise</a:t>
            </a:r>
            <a:r>
              <a:rPr sz="2800" spc="-5" dirty="0">
                <a:cs typeface="Trebuchet MS"/>
              </a:rPr>
              <a:t> </a:t>
            </a:r>
            <a:r>
              <a:rPr sz="2800" dirty="0">
                <a:cs typeface="Trebuchet MS"/>
              </a:rPr>
              <a:t>in women </a:t>
            </a:r>
            <a:r>
              <a:rPr sz="2800" spc="-5" dirty="0">
                <a:cs typeface="Trebuchet MS"/>
              </a:rPr>
              <a:t>with PCOS</a:t>
            </a:r>
            <a:r>
              <a:rPr sz="2800" spc="-125" dirty="0">
                <a:cs typeface="Trebuchet MS"/>
              </a:rPr>
              <a:t> </a:t>
            </a:r>
            <a:r>
              <a:rPr sz="2800" spc="-5" dirty="0" smtClean="0">
                <a:cs typeface="Trebuchet MS"/>
              </a:rPr>
              <a:t>improves</a:t>
            </a:r>
            <a:r>
              <a:rPr lang="en-US" sz="2800" spc="-5" dirty="0" smtClean="0">
                <a:cs typeface="Trebuchet MS"/>
              </a:rPr>
              <a:t> </a:t>
            </a:r>
            <a:r>
              <a:rPr lang="en-US" sz="2800" dirty="0" smtClean="0">
                <a:cs typeface="Trebuchet MS"/>
              </a:rPr>
              <a:t>t</a:t>
            </a:r>
            <a:r>
              <a:rPr sz="2800" dirty="0" smtClean="0">
                <a:cs typeface="Trebuchet MS"/>
              </a:rPr>
              <a:t>he </a:t>
            </a:r>
            <a:r>
              <a:rPr sz="2800" b="1" spc="-5" dirty="0">
                <a:cs typeface="Trebuchet MS"/>
              </a:rPr>
              <a:t>endocrine</a:t>
            </a:r>
            <a:r>
              <a:rPr sz="2800" b="1" spc="-60" dirty="0">
                <a:cs typeface="Trebuchet MS"/>
              </a:rPr>
              <a:t> </a:t>
            </a:r>
            <a:r>
              <a:rPr sz="2800" b="1" spc="-5" dirty="0">
                <a:cs typeface="Trebuchet MS"/>
              </a:rPr>
              <a:t>profile</a:t>
            </a:r>
            <a:r>
              <a:rPr sz="2800" spc="-5" dirty="0" smtClean="0">
                <a:cs typeface="Trebuchet MS"/>
              </a:rPr>
              <a:t>,</a:t>
            </a:r>
            <a:r>
              <a:rPr lang="en-US" sz="2800" spc="-5" dirty="0" smtClean="0">
                <a:cs typeface="Trebuchet MS"/>
              </a:rPr>
              <a:t> cycle </a:t>
            </a:r>
            <a:r>
              <a:rPr lang="en-US" sz="2800" b="1" spc="-5" dirty="0" smtClean="0">
                <a:cs typeface="Trebuchet MS"/>
              </a:rPr>
              <a:t>regularity</a:t>
            </a:r>
            <a:r>
              <a:rPr sz="2800" spc="-30" dirty="0" smtClean="0">
                <a:cs typeface="Trebuchet MS"/>
              </a:rPr>
              <a:t>,</a:t>
            </a:r>
            <a:r>
              <a:rPr lang="en-US" sz="2800" spc="-30" dirty="0">
                <a:cs typeface="Trebuchet MS"/>
              </a:rPr>
              <a:t> </a:t>
            </a:r>
            <a:r>
              <a:rPr sz="2800" b="1" dirty="0" smtClean="0">
                <a:cs typeface="Trebuchet MS"/>
              </a:rPr>
              <a:t>ovulation</a:t>
            </a:r>
            <a:r>
              <a:rPr lang="en-US" sz="2800" b="1" dirty="0" smtClean="0">
                <a:cs typeface="Trebuchet MS"/>
              </a:rPr>
              <a:t> rate</a:t>
            </a:r>
            <a:r>
              <a:rPr lang="en-US" sz="2800" dirty="0" smtClean="0">
                <a:cs typeface="Trebuchet MS"/>
              </a:rPr>
              <a:t> &amp; </a:t>
            </a:r>
            <a:r>
              <a:rPr lang="en-US" sz="2800" dirty="0">
                <a:cs typeface="Trebuchet MS"/>
              </a:rPr>
              <a:t>t</a:t>
            </a:r>
            <a:r>
              <a:rPr sz="2800" dirty="0" smtClean="0">
                <a:cs typeface="Trebuchet MS"/>
              </a:rPr>
              <a:t>he </a:t>
            </a:r>
            <a:r>
              <a:rPr sz="2800" spc="-5" dirty="0">
                <a:cs typeface="Trebuchet MS"/>
              </a:rPr>
              <a:t>likelihood </a:t>
            </a:r>
            <a:r>
              <a:rPr sz="2800" dirty="0">
                <a:cs typeface="Trebuchet MS"/>
              </a:rPr>
              <a:t>of a </a:t>
            </a:r>
            <a:r>
              <a:rPr sz="2800" b="1" spc="-5" dirty="0">
                <a:cs typeface="Trebuchet MS"/>
              </a:rPr>
              <a:t>healthy</a:t>
            </a:r>
            <a:r>
              <a:rPr sz="2800" b="1" spc="-90" dirty="0">
                <a:cs typeface="Trebuchet MS"/>
              </a:rPr>
              <a:t> </a:t>
            </a:r>
            <a:r>
              <a:rPr sz="2800" b="1" spc="-30" dirty="0">
                <a:cs typeface="Trebuchet MS"/>
              </a:rPr>
              <a:t>pregnancy</a:t>
            </a:r>
            <a:r>
              <a:rPr sz="2800" spc="-30" dirty="0">
                <a:cs typeface="Trebuchet MS"/>
              </a:rPr>
              <a:t>.</a:t>
            </a:r>
            <a:endParaRPr sz="2800" dirty="0">
              <a:cs typeface="Trebuchet MS"/>
            </a:endParaRPr>
          </a:p>
          <a:p>
            <a:pPr marL="469900" indent="-457200" algn="just">
              <a:lnSpc>
                <a:spcPct val="150000"/>
              </a:lnSpc>
              <a:spcBef>
                <a:spcPts val="120"/>
              </a:spcBef>
              <a:buClr>
                <a:srgbClr val="B03E9A"/>
              </a:buClr>
              <a:buSzPct val="72500"/>
              <a:buFont typeface="Arial" panose="020B0604020202020204" pitchFamily="34" charset="0"/>
              <a:buChar char="•"/>
              <a:tabLst>
                <a:tab pos="287020" algn="l"/>
                <a:tab pos="1186815" algn="l"/>
              </a:tabLst>
            </a:pPr>
            <a:r>
              <a:rPr sz="2800" dirty="0">
                <a:cs typeface="Trebuchet MS"/>
              </a:rPr>
              <a:t>Even</a:t>
            </a:r>
            <a:r>
              <a:rPr sz="2800" spc="-20" dirty="0">
                <a:cs typeface="Trebuchet MS"/>
              </a:rPr>
              <a:t> </a:t>
            </a:r>
            <a:r>
              <a:rPr sz="2800" dirty="0" smtClean="0">
                <a:cs typeface="Trebuchet MS"/>
              </a:rPr>
              <a:t>a</a:t>
            </a:r>
            <a:r>
              <a:rPr lang="en-US" sz="2800" dirty="0" smtClean="0">
                <a:cs typeface="Trebuchet MS"/>
              </a:rPr>
              <a:t> </a:t>
            </a:r>
            <a:r>
              <a:rPr sz="2800" b="1" dirty="0" smtClean="0">
                <a:cs typeface="Trebuchet MS"/>
              </a:rPr>
              <a:t>loss </a:t>
            </a:r>
            <a:r>
              <a:rPr sz="2800" b="1" dirty="0">
                <a:cs typeface="Trebuchet MS"/>
              </a:rPr>
              <a:t>of 5% - 10% of </a:t>
            </a:r>
            <a:r>
              <a:rPr sz="2800" b="1" spc="-5" dirty="0">
                <a:cs typeface="Trebuchet MS"/>
              </a:rPr>
              <a:t>total </a:t>
            </a:r>
            <a:r>
              <a:rPr sz="2800" b="1" dirty="0">
                <a:cs typeface="Trebuchet MS"/>
              </a:rPr>
              <a:t>body weight </a:t>
            </a:r>
            <a:r>
              <a:rPr sz="2800" dirty="0">
                <a:cs typeface="Trebuchet MS"/>
              </a:rPr>
              <a:t>can</a:t>
            </a:r>
            <a:r>
              <a:rPr sz="2800" spc="-155" dirty="0">
                <a:cs typeface="Trebuchet MS"/>
              </a:rPr>
              <a:t> </a:t>
            </a:r>
            <a:r>
              <a:rPr sz="2800" b="1" spc="-5" dirty="0" smtClean="0">
                <a:cs typeface="Trebuchet MS"/>
              </a:rPr>
              <a:t>achiev</a:t>
            </a:r>
            <a:r>
              <a:rPr lang="en-US" sz="2800" b="1" spc="-5" dirty="0" smtClean="0">
                <a:cs typeface="Trebuchet MS"/>
              </a:rPr>
              <a:t>e</a:t>
            </a:r>
            <a:r>
              <a:rPr lang="en-US" sz="2800" spc="-5" dirty="0" smtClean="0">
                <a:cs typeface="Trebuchet MS"/>
              </a:rPr>
              <a:t> </a:t>
            </a:r>
            <a:r>
              <a:rPr sz="2800" b="1" dirty="0" smtClean="0">
                <a:cs typeface="Trebuchet MS"/>
              </a:rPr>
              <a:t>30</a:t>
            </a:r>
            <a:r>
              <a:rPr sz="2800" b="1" dirty="0">
                <a:cs typeface="Trebuchet MS"/>
              </a:rPr>
              <a:t>% reduction</a:t>
            </a:r>
            <a:r>
              <a:rPr sz="2800" dirty="0">
                <a:cs typeface="Trebuchet MS"/>
              </a:rPr>
              <a:t> of </a:t>
            </a:r>
            <a:r>
              <a:rPr sz="2800" spc="-5" dirty="0">
                <a:cs typeface="Trebuchet MS"/>
              </a:rPr>
              <a:t>central</a:t>
            </a:r>
            <a:r>
              <a:rPr sz="2800" spc="-125" dirty="0">
                <a:cs typeface="Trebuchet MS"/>
              </a:rPr>
              <a:t> </a:t>
            </a:r>
            <a:r>
              <a:rPr sz="2800" spc="-5" dirty="0">
                <a:cs typeface="Trebuchet MS"/>
              </a:rPr>
              <a:t>fat</a:t>
            </a:r>
            <a:r>
              <a:rPr sz="2800" spc="-5" dirty="0" smtClean="0">
                <a:cs typeface="Trebuchet MS"/>
              </a:rPr>
              <a:t>,</a:t>
            </a:r>
            <a:r>
              <a:rPr lang="en-US" sz="2800" spc="-5" dirty="0" smtClean="0">
                <a:cs typeface="Trebuchet MS"/>
              </a:rPr>
              <a:t> </a:t>
            </a:r>
            <a:r>
              <a:rPr lang="en-US" sz="2800" dirty="0">
                <a:cs typeface="Trebuchet MS"/>
              </a:rPr>
              <a:t>a</a:t>
            </a:r>
            <a:r>
              <a:rPr sz="2800" dirty="0" smtClean="0">
                <a:cs typeface="Trebuchet MS"/>
              </a:rPr>
              <a:t>n </a:t>
            </a:r>
            <a:r>
              <a:rPr sz="2800" u="sng" spc="-5" dirty="0">
                <a:cs typeface="Trebuchet MS"/>
              </a:rPr>
              <a:t>improvement in insulin</a:t>
            </a:r>
            <a:r>
              <a:rPr sz="2800" u="sng" spc="-105" dirty="0">
                <a:cs typeface="Trebuchet MS"/>
              </a:rPr>
              <a:t> </a:t>
            </a:r>
            <a:r>
              <a:rPr sz="2800" u="sng" dirty="0" smtClean="0">
                <a:cs typeface="Trebuchet MS"/>
              </a:rPr>
              <a:t>sensitivity</a:t>
            </a:r>
            <a:r>
              <a:rPr lang="en-US" sz="2800" u="sng" dirty="0" smtClean="0">
                <a:cs typeface="Trebuchet MS"/>
              </a:rPr>
              <a:t> </a:t>
            </a:r>
            <a:r>
              <a:rPr lang="en-US" sz="2800" u="sng" spc="-15" dirty="0" smtClean="0">
                <a:cs typeface="Trebuchet MS"/>
              </a:rPr>
              <a:t>and </a:t>
            </a:r>
            <a:r>
              <a:rPr lang="en-US" sz="2800" u="sng" spc="-15" dirty="0">
                <a:cs typeface="Trebuchet MS"/>
              </a:rPr>
              <a:t>r</a:t>
            </a:r>
            <a:r>
              <a:rPr sz="2800" u="sng" spc="-15" dirty="0" smtClean="0">
                <a:cs typeface="Trebuchet MS"/>
              </a:rPr>
              <a:t>estore</a:t>
            </a:r>
            <a:r>
              <a:rPr sz="2800" u="sng" spc="-30" dirty="0" smtClean="0">
                <a:cs typeface="Trebuchet MS"/>
              </a:rPr>
              <a:t> </a:t>
            </a:r>
            <a:r>
              <a:rPr sz="2800" u="sng" dirty="0">
                <a:cs typeface="Trebuchet MS"/>
              </a:rPr>
              <a:t>ovulation</a:t>
            </a:r>
            <a:r>
              <a:rPr sz="2800" dirty="0" smtClean="0">
                <a:cs typeface="Trebuchet MS"/>
              </a:rPr>
              <a:t>.</a:t>
            </a:r>
            <a:endParaRPr lang="en-US" sz="2800" dirty="0" smtClean="0">
              <a:cs typeface="Trebuchet MS"/>
            </a:endParaRPr>
          </a:p>
          <a:p>
            <a:pPr marL="12700" lvl="1" algn="r">
              <a:lnSpc>
                <a:spcPct val="150000"/>
              </a:lnSpc>
              <a:spcBef>
                <a:spcPts val="120"/>
              </a:spcBef>
              <a:buClr>
                <a:srgbClr val="B03E9A"/>
              </a:buClr>
              <a:buSzPct val="72500"/>
              <a:tabLst>
                <a:tab pos="287020" algn="l"/>
                <a:tab pos="1186815" algn="l"/>
              </a:tabLst>
            </a:pPr>
            <a:r>
              <a:rPr lang="en-US" sz="2400" b="1" spc="-5" dirty="0">
                <a:cs typeface="Trebuchet MS"/>
              </a:rPr>
              <a:t>(</a:t>
            </a:r>
            <a:r>
              <a:rPr lang="en-US" sz="2400" b="1" spc="-5" dirty="0" err="1">
                <a:cs typeface="Trebuchet MS"/>
              </a:rPr>
              <a:t>Hojlund</a:t>
            </a:r>
            <a:r>
              <a:rPr lang="en-US" sz="2400" b="1" spc="-5" dirty="0">
                <a:cs typeface="Trebuchet MS"/>
              </a:rPr>
              <a:t> 2014)</a:t>
            </a:r>
          </a:p>
          <a:p>
            <a:pPr marL="287020" indent="-274320" algn="just">
              <a:lnSpc>
                <a:spcPct val="150000"/>
              </a:lnSpc>
              <a:spcBef>
                <a:spcPts val="120"/>
              </a:spcBef>
              <a:buClr>
                <a:srgbClr val="B03E9A"/>
              </a:buClr>
              <a:buSzPct val="72500"/>
              <a:buFont typeface="Arial"/>
              <a:buChar char=""/>
              <a:tabLst>
                <a:tab pos="287020" algn="l"/>
                <a:tab pos="1186815" algn="l"/>
              </a:tabLst>
            </a:pPr>
            <a:endParaRPr sz="2800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267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0" y="381000"/>
            <a:ext cx="9144000" cy="727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200" b="1" spc="-5" dirty="0">
                <a:solidFill>
                  <a:srgbClr val="FF0000"/>
                </a:solidFill>
                <a:latin typeface="Arial"/>
                <a:cs typeface="Arial"/>
              </a:rPr>
              <a:t>Can Obesity Cause</a:t>
            </a:r>
            <a:r>
              <a:rPr lang="en-US" sz="32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PCOS?</a:t>
            </a:r>
            <a:endParaRPr lang="en-US" sz="32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74700" marR="5715">
              <a:lnSpc>
                <a:spcPct val="100000"/>
              </a:lnSpc>
              <a:spcBef>
                <a:spcPts val="580"/>
              </a:spcBef>
            </a:pPr>
            <a:endParaRPr lang="en-US" sz="3200" dirty="0" smtClean="0">
              <a:latin typeface="Times New Roman"/>
              <a:cs typeface="Times New Roman"/>
            </a:endParaRPr>
          </a:p>
          <a:p>
            <a:pPr marL="774700" marR="5715" algn="just">
              <a:lnSpc>
                <a:spcPct val="150000"/>
              </a:lnSpc>
              <a:spcBef>
                <a:spcPts val="580"/>
              </a:spcBef>
            </a:pPr>
            <a:r>
              <a:rPr lang="en-US" sz="2800" u="sng" dirty="0" smtClean="0">
                <a:cs typeface="Times New Roman"/>
              </a:rPr>
              <a:t>Reproductive </a:t>
            </a:r>
            <a:r>
              <a:rPr lang="en-US" sz="2800" u="sng" dirty="0">
                <a:cs typeface="Times New Roman"/>
              </a:rPr>
              <a:t>disturbances</a:t>
            </a:r>
            <a:r>
              <a:rPr lang="en-US" sz="2800" dirty="0">
                <a:cs typeface="Times New Roman"/>
              </a:rPr>
              <a:t> are more </a:t>
            </a:r>
            <a:r>
              <a:rPr lang="en-US" sz="2800" u="sng" dirty="0">
                <a:cs typeface="Times New Roman"/>
              </a:rPr>
              <a:t>common in obese </a:t>
            </a:r>
            <a:r>
              <a:rPr lang="en-US" sz="2800" dirty="0">
                <a:cs typeface="Times New Roman"/>
              </a:rPr>
              <a:t>women </a:t>
            </a:r>
            <a:r>
              <a:rPr lang="en-US" sz="2800" u="sng" dirty="0">
                <a:cs typeface="Times New Roman"/>
              </a:rPr>
              <a:t>regardless</a:t>
            </a:r>
            <a:r>
              <a:rPr lang="en-US" sz="2800" dirty="0">
                <a:cs typeface="Times New Roman"/>
              </a:rPr>
              <a:t> of the diagnosis of  </a:t>
            </a:r>
            <a:r>
              <a:rPr lang="en-US" sz="2800" spc="-5" dirty="0" smtClean="0">
                <a:cs typeface="Times New Roman"/>
              </a:rPr>
              <a:t>PCOS. </a:t>
            </a:r>
            <a:r>
              <a:rPr lang="en-US" sz="2800" dirty="0" smtClean="0">
                <a:cs typeface="Times New Roman"/>
              </a:rPr>
              <a:t>Furthermore, </a:t>
            </a:r>
            <a:r>
              <a:rPr lang="en-US" sz="2800" spc="-5" dirty="0" smtClean="0">
                <a:cs typeface="Times New Roman"/>
              </a:rPr>
              <a:t>PCOS has </a:t>
            </a:r>
            <a:r>
              <a:rPr lang="en-US" sz="2800" dirty="0" smtClean="0">
                <a:cs typeface="Times New Roman"/>
              </a:rPr>
              <a:t>abnormalities in the gonadotropin hormone</a:t>
            </a:r>
            <a:r>
              <a:rPr lang="en-US" sz="2800" spc="-60" dirty="0" smtClean="0"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releasing  hormone, leading</a:t>
            </a:r>
            <a:r>
              <a:rPr lang="en-US" sz="2800" spc="-50" dirty="0" smtClean="0"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to</a:t>
            </a:r>
            <a:r>
              <a:rPr lang="en-US" sz="2800" spc="-50" dirty="0" smtClean="0">
                <a:cs typeface="Times New Roman"/>
              </a:rPr>
              <a:t> preferential </a:t>
            </a:r>
            <a:r>
              <a:rPr lang="en-US" sz="2800" dirty="0" smtClean="0">
                <a:cs typeface="Times New Roman"/>
              </a:rPr>
              <a:t>increase</a:t>
            </a:r>
            <a:r>
              <a:rPr lang="en-US" sz="2800" spc="-50" dirty="0" smtClean="0"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in</a:t>
            </a:r>
            <a:r>
              <a:rPr lang="en-US" sz="2800" spc="-50" dirty="0" smtClean="0">
                <a:cs typeface="Times New Roman"/>
              </a:rPr>
              <a:t> </a:t>
            </a:r>
            <a:r>
              <a:rPr lang="en-US" sz="2800" spc="-5" dirty="0" smtClean="0">
                <a:cs typeface="Times New Roman"/>
              </a:rPr>
              <a:t>LH</a:t>
            </a:r>
            <a:r>
              <a:rPr lang="en-US" sz="2800" spc="-50" dirty="0" smtClean="0"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release</a:t>
            </a:r>
            <a:r>
              <a:rPr lang="en-US" sz="2800" spc="-50" dirty="0" smtClean="0"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over</a:t>
            </a:r>
            <a:r>
              <a:rPr lang="en-US" sz="2800" spc="-95" dirty="0" smtClean="0">
                <a:cs typeface="Times New Roman"/>
              </a:rPr>
              <a:t> </a:t>
            </a:r>
            <a:r>
              <a:rPr lang="en-US" sz="2800" spc="-5" dirty="0" smtClean="0">
                <a:cs typeface="Times New Roman"/>
              </a:rPr>
              <a:t>FSH.</a:t>
            </a:r>
            <a:r>
              <a:rPr lang="en-US" sz="2800" spc="-7" baseline="24305" dirty="0" smtClean="0"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These</a:t>
            </a:r>
            <a:r>
              <a:rPr lang="en-US" sz="2800" spc="-100" dirty="0" smtClean="0"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abnormalities</a:t>
            </a:r>
            <a:r>
              <a:rPr lang="en-US" sz="2800" spc="-95" dirty="0" smtClean="0"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are</a:t>
            </a:r>
            <a:r>
              <a:rPr lang="en-US" sz="2800" spc="-95" dirty="0" smtClean="0"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independent</a:t>
            </a:r>
            <a:r>
              <a:rPr lang="en-US" sz="2800" spc="-95" dirty="0" smtClean="0"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of</a:t>
            </a:r>
            <a:r>
              <a:rPr lang="en-US" sz="2800" spc="-100" dirty="0" smtClean="0"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obesity.</a:t>
            </a:r>
            <a:r>
              <a:rPr lang="en-US" sz="2800" spc="-95" dirty="0" smtClean="0">
                <a:cs typeface="Times New Roman"/>
              </a:rPr>
              <a:t> </a:t>
            </a:r>
          </a:p>
          <a:p>
            <a:pPr marL="774700" marR="5715" algn="r">
              <a:lnSpc>
                <a:spcPct val="150000"/>
              </a:lnSpc>
              <a:spcBef>
                <a:spcPts val="580"/>
              </a:spcBef>
            </a:pPr>
            <a:r>
              <a:rPr lang="en-US" sz="2400" b="1" spc="-95" dirty="0" smtClean="0">
                <a:cs typeface="Times New Roman"/>
              </a:rPr>
              <a:t>(</a:t>
            </a:r>
            <a:r>
              <a:rPr lang="en-US" sz="2400" b="1" spc="-95" dirty="0" err="1" smtClean="0">
                <a:cs typeface="Times New Roman"/>
              </a:rPr>
              <a:t>sam</a:t>
            </a:r>
            <a:r>
              <a:rPr lang="en-US" sz="2400" b="1" spc="-95" dirty="0" smtClean="0">
                <a:cs typeface="Times New Roman"/>
              </a:rPr>
              <a:t> et al., 2003)</a:t>
            </a:r>
          </a:p>
          <a:p>
            <a:pPr marL="774700" marR="5715" algn="r">
              <a:lnSpc>
                <a:spcPct val="150000"/>
              </a:lnSpc>
              <a:spcBef>
                <a:spcPts val="580"/>
              </a:spcBef>
            </a:pPr>
            <a:r>
              <a:rPr lang="en-US" sz="2400" b="1" dirty="0">
                <a:cs typeface="Times New Roman"/>
              </a:rPr>
              <a:t>(</a:t>
            </a:r>
            <a:r>
              <a:rPr lang="en-US" sz="2400" b="1" spc="-95" dirty="0">
                <a:cs typeface="Times New Roman"/>
              </a:rPr>
              <a:t>Alvarez- </a:t>
            </a:r>
            <a:r>
              <a:rPr lang="en-US" sz="2400" b="1" spc="-95" dirty="0" err="1">
                <a:cs typeface="Times New Roman"/>
              </a:rPr>
              <a:t>Blasco</a:t>
            </a:r>
            <a:r>
              <a:rPr lang="en-US" sz="2400" b="1" spc="-95" dirty="0">
                <a:cs typeface="Times New Roman"/>
              </a:rPr>
              <a:t> et al., 2006)</a:t>
            </a:r>
          </a:p>
          <a:p>
            <a:pPr marL="774700" marR="5715" algn="r">
              <a:lnSpc>
                <a:spcPct val="150000"/>
              </a:lnSpc>
              <a:spcBef>
                <a:spcPts val="580"/>
              </a:spcBef>
            </a:pPr>
            <a:endParaRPr lang="en-US" sz="2400" b="1" spc="-95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58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57200" y="965775"/>
            <a:ext cx="96012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31900" marR="5715" indent="-457200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Times New Roman"/>
              </a:rPr>
              <a:t>By using </a:t>
            </a:r>
            <a:r>
              <a:rPr lang="en-US" sz="2800" dirty="0">
                <a:cs typeface="Times New Roman"/>
              </a:rPr>
              <a:t>dual-energy X-ray </a:t>
            </a:r>
            <a:r>
              <a:rPr lang="en-US" sz="2800" dirty="0" smtClean="0">
                <a:cs typeface="Times New Roman"/>
              </a:rPr>
              <a:t>absorptiometry, there was </a:t>
            </a:r>
            <a:r>
              <a:rPr lang="en-US" sz="2800" b="1" dirty="0">
                <a:cs typeface="Times New Roman"/>
              </a:rPr>
              <a:t>increased</a:t>
            </a:r>
            <a:r>
              <a:rPr lang="en-US" sz="2800" dirty="0">
                <a:cs typeface="Times New Roman"/>
              </a:rPr>
              <a:t>  accumulation of </a:t>
            </a:r>
            <a:r>
              <a:rPr lang="en-US" sz="2800" b="1" dirty="0">
                <a:cs typeface="Times New Roman"/>
              </a:rPr>
              <a:t>central fat </a:t>
            </a:r>
            <a:r>
              <a:rPr lang="en-US" sz="2800" dirty="0">
                <a:cs typeface="Times New Roman"/>
              </a:rPr>
              <a:t>in women with</a:t>
            </a:r>
            <a:r>
              <a:rPr lang="en-US" sz="2800" spc="-10" dirty="0">
                <a:cs typeface="Times New Roman"/>
              </a:rPr>
              <a:t> </a:t>
            </a:r>
            <a:r>
              <a:rPr lang="en-US" sz="2800" spc="-5" dirty="0" smtClean="0">
                <a:cs typeface="Times New Roman"/>
              </a:rPr>
              <a:t>PCOS.</a:t>
            </a:r>
          </a:p>
          <a:p>
            <a:pPr marL="774700" marR="5715" algn="r">
              <a:spcBef>
                <a:spcPts val="580"/>
              </a:spcBef>
            </a:pPr>
            <a:r>
              <a:rPr lang="en-US" sz="2400" b="1" spc="-5" dirty="0" smtClean="0">
                <a:cs typeface="Times New Roman"/>
              </a:rPr>
              <a:t>(</a:t>
            </a:r>
            <a:r>
              <a:rPr lang="en-US" sz="2400" b="1" spc="-5" dirty="0" err="1" smtClean="0">
                <a:cs typeface="Times New Roman"/>
              </a:rPr>
              <a:t>Macruz</a:t>
            </a:r>
            <a:r>
              <a:rPr lang="en-US" sz="2400" b="1" spc="-5" dirty="0" smtClean="0">
                <a:cs typeface="Times New Roman"/>
              </a:rPr>
              <a:t> et al., 2017)</a:t>
            </a:r>
          </a:p>
          <a:p>
            <a:pPr marL="774700" marR="5715" algn="r">
              <a:spcBef>
                <a:spcPts val="580"/>
              </a:spcBef>
            </a:pPr>
            <a:endParaRPr lang="en-US" sz="2400" b="1" spc="-5" dirty="0" smtClean="0">
              <a:cs typeface="Times New Roman"/>
            </a:endParaRPr>
          </a:p>
          <a:p>
            <a:pPr marL="1231900" marR="5715" indent="-457200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cs typeface="Times New Roman"/>
              </a:rPr>
              <a:t>Chronic exposure </a:t>
            </a:r>
            <a:r>
              <a:rPr lang="en-US" sz="2800" dirty="0">
                <a:cs typeface="Times New Roman"/>
              </a:rPr>
              <a:t>to higher testosterone levels in women with </a:t>
            </a:r>
            <a:r>
              <a:rPr lang="en-US" sz="2800" spc="-5" dirty="0">
                <a:cs typeface="Times New Roman"/>
              </a:rPr>
              <a:t>PCOS </a:t>
            </a:r>
            <a:r>
              <a:rPr lang="en-US" sz="2800" dirty="0">
                <a:cs typeface="Times New Roman"/>
              </a:rPr>
              <a:t>may modify body </a:t>
            </a:r>
            <a:r>
              <a:rPr lang="en-US" sz="2800" b="1" dirty="0">
                <a:cs typeface="Times New Roman"/>
              </a:rPr>
              <a:t>fat  distribution</a:t>
            </a:r>
            <a:r>
              <a:rPr lang="en-US" sz="2800" dirty="0">
                <a:cs typeface="Times New Roman"/>
              </a:rPr>
              <a:t> in these </a:t>
            </a:r>
            <a:r>
              <a:rPr lang="en-US" sz="2800" dirty="0" smtClean="0">
                <a:cs typeface="Times New Roman"/>
              </a:rPr>
              <a:t>women.</a:t>
            </a:r>
          </a:p>
          <a:p>
            <a:pPr marL="774700" marR="5715" algn="r">
              <a:spcBef>
                <a:spcPts val="580"/>
              </a:spcBef>
            </a:pPr>
            <a:r>
              <a:rPr lang="en-US" sz="2400" b="1" dirty="0" smtClean="0">
                <a:cs typeface="Times New Roman"/>
              </a:rPr>
              <a:t>(</a:t>
            </a:r>
            <a:r>
              <a:rPr lang="en-US" sz="2400" b="1" dirty="0" err="1" smtClean="0">
                <a:cs typeface="Times New Roman"/>
              </a:rPr>
              <a:t>Diri</a:t>
            </a:r>
            <a:r>
              <a:rPr lang="en-US" sz="2400" b="1" dirty="0" smtClean="0">
                <a:cs typeface="Times New Roman"/>
              </a:rPr>
              <a:t> et al., 2017)</a:t>
            </a:r>
          </a:p>
          <a:p>
            <a:pPr marL="774700" marR="5715">
              <a:spcBef>
                <a:spcPts val="580"/>
              </a:spcBef>
            </a:pPr>
            <a:endParaRPr lang="en-US" sz="2800" dirty="0"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5240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200" b="1" spc="-5" dirty="0">
                <a:solidFill>
                  <a:srgbClr val="FF0000"/>
                </a:solidFill>
                <a:latin typeface="+mj-lt"/>
                <a:cs typeface="Arial"/>
              </a:rPr>
              <a:t>Does 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Arial"/>
              </a:rPr>
              <a:t>PCOS </a:t>
            </a:r>
            <a:r>
              <a:rPr lang="en-US" sz="3200" b="1" spc="-5" dirty="0">
                <a:solidFill>
                  <a:srgbClr val="FF0000"/>
                </a:solidFill>
                <a:latin typeface="+mj-lt"/>
                <a:cs typeface="Arial"/>
              </a:rPr>
              <a:t>Cause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Arial"/>
              </a:rPr>
              <a:t> Obesity?</a:t>
            </a:r>
            <a:endParaRPr lang="en-US" sz="3200" dirty="0">
              <a:solidFill>
                <a:srgbClr val="FF000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4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381000"/>
            <a:ext cx="9144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4700" marR="5715" algn="just">
              <a:lnSpc>
                <a:spcPct val="150000"/>
              </a:lnSpc>
              <a:spcBef>
                <a:spcPts val="580"/>
              </a:spcBef>
            </a:pPr>
            <a:r>
              <a:rPr lang="en-US" sz="2800" dirty="0">
                <a:cs typeface="Times New Roman"/>
              </a:rPr>
              <a:t>few studies have examined visceral fat content in </a:t>
            </a:r>
            <a:r>
              <a:rPr lang="en-US" sz="2800" spc="-5" dirty="0">
                <a:cs typeface="Times New Roman"/>
              </a:rPr>
              <a:t>women </a:t>
            </a:r>
            <a:r>
              <a:rPr lang="en-US" sz="2800" dirty="0">
                <a:cs typeface="Times New Roman"/>
              </a:rPr>
              <a:t>with PCOS. Studies of  </a:t>
            </a:r>
            <a:r>
              <a:rPr lang="en-US" sz="2800" b="1" dirty="0">
                <a:cs typeface="Times New Roman"/>
              </a:rPr>
              <a:t>isolated abdominal fat cells from </a:t>
            </a:r>
            <a:r>
              <a:rPr lang="en-US" sz="2800" b="1" spc="-5" dirty="0">
                <a:cs typeface="Times New Roman"/>
              </a:rPr>
              <a:t>women </a:t>
            </a:r>
            <a:r>
              <a:rPr lang="en-US" sz="2800" b="1" dirty="0">
                <a:cs typeface="Times New Roman"/>
              </a:rPr>
              <a:t>with </a:t>
            </a:r>
            <a:r>
              <a:rPr lang="en-US" sz="2800" b="1" spc="-5" dirty="0">
                <a:cs typeface="Times New Roman"/>
              </a:rPr>
              <a:t>PCOS</a:t>
            </a:r>
            <a:r>
              <a:rPr lang="en-US" sz="2800" spc="-5" dirty="0">
                <a:cs typeface="Times New Roman"/>
              </a:rPr>
              <a:t> </a:t>
            </a:r>
            <a:r>
              <a:rPr lang="en-US" sz="2800" dirty="0">
                <a:cs typeface="Times New Roman"/>
              </a:rPr>
              <a:t>have revealed larger-sized cells in both </a:t>
            </a:r>
            <a:r>
              <a:rPr lang="en-US" sz="2800" dirty="0" smtClean="0">
                <a:cs typeface="Times New Roman"/>
              </a:rPr>
              <a:t>obese</a:t>
            </a:r>
            <a:r>
              <a:rPr lang="en-US" sz="2800" spc="-55" dirty="0" smtClean="0">
                <a:cs typeface="Times New Roman"/>
              </a:rPr>
              <a:t> </a:t>
            </a:r>
            <a:r>
              <a:rPr lang="en-US" sz="2800" dirty="0">
                <a:cs typeface="Times New Roman"/>
              </a:rPr>
              <a:t>and</a:t>
            </a:r>
            <a:r>
              <a:rPr lang="en-US" sz="2800" spc="-55" dirty="0">
                <a:cs typeface="Times New Roman"/>
              </a:rPr>
              <a:t> </a:t>
            </a:r>
            <a:r>
              <a:rPr lang="en-US" sz="2800" dirty="0">
                <a:cs typeface="Times New Roman"/>
              </a:rPr>
              <a:t>nonobese</a:t>
            </a:r>
            <a:r>
              <a:rPr lang="en-US" sz="2800" spc="-55" dirty="0">
                <a:cs typeface="Times New Roman"/>
              </a:rPr>
              <a:t> </a:t>
            </a:r>
            <a:r>
              <a:rPr lang="en-US" sz="2800" spc="-5" dirty="0">
                <a:cs typeface="Times New Roman"/>
              </a:rPr>
              <a:t>women</a:t>
            </a:r>
            <a:r>
              <a:rPr lang="en-US" sz="2800" spc="-55" dirty="0">
                <a:cs typeface="Times New Roman"/>
              </a:rPr>
              <a:t> </a:t>
            </a:r>
            <a:r>
              <a:rPr lang="en-US" sz="2800" dirty="0">
                <a:cs typeface="Times New Roman"/>
              </a:rPr>
              <a:t>with</a:t>
            </a:r>
            <a:r>
              <a:rPr lang="en-US" sz="2800" spc="-55" dirty="0">
                <a:cs typeface="Times New Roman"/>
              </a:rPr>
              <a:t> </a:t>
            </a:r>
            <a:r>
              <a:rPr lang="en-US" sz="2800" spc="-5" dirty="0">
                <a:cs typeface="Times New Roman"/>
              </a:rPr>
              <a:t>PCOS</a:t>
            </a:r>
            <a:r>
              <a:rPr lang="en-US" sz="2800" spc="-55" dirty="0">
                <a:cs typeface="Times New Roman"/>
              </a:rPr>
              <a:t> </a:t>
            </a:r>
            <a:r>
              <a:rPr lang="en-US" sz="2800" dirty="0">
                <a:cs typeface="Times New Roman"/>
              </a:rPr>
              <a:t>compared</a:t>
            </a:r>
            <a:r>
              <a:rPr lang="en-US" sz="2800" spc="-55" dirty="0">
                <a:cs typeface="Times New Roman"/>
              </a:rPr>
              <a:t> </a:t>
            </a:r>
            <a:r>
              <a:rPr lang="en-US" sz="2800" dirty="0">
                <a:cs typeface="Times New Roman"/>
              </a:rPr>
              <a:t>to</a:t>
            </a:r>
            <a:r>
              <a:rPr lang="en-US" sz="2800" spc="-55" dirty="0">
                <a:cs typeface="Times New Roman"/>
              </a:rPr>
              <a:t> </a:t>
            </a:r>
            <a:r>
              <a:rPr lang="en-US" sz="2800" dirty="0">
                <a:cs typeface="Times New Roman"/>
              </a:rPr>
              <a:t>control</a:t>
            </a:r>
            <a:r>
              <a:rPr lang="en-US" sz="2800" spc="-55" dirty="0">
                <a:cs typeface="Times New Roman"/>
              </a:rPr>
              <a:t> </a:t>
            </a:r>
            <a:r>
              <a:rPr lang="en-US" sz="2800" dirty="0">
                <a:cs typeface="Times New Roman"/>
              </a:rPr>
              <a:t>women,</a:t>
            </a:r>
            <a:r>
              <a:rPr lang="en-US" sz="2800" spc="-55" dirty="0">
                <a:cs typeface="Times New Roman"/>
              </a:rPr>
              <a:t> </a:t>
            </a:r>
            <a:r>
              <a:rPr lang="en-US" sz="2800" b="1" dirty="0">
                <a:cs typeface="Times New Roman"/>
              </a:rPr>
              <a:t>suggesting</a:t>
            </a:r>
            <a:r>
              <a:rPr lang="en-US" sz="2800" b="1" spc="-55" dirty="0">
                <a:cs typeface="Times New Roman"/>
              </a:rPr>
              <a:t> </a:t>
            </a:r>
            <a:r>
              <a:rPr lang="en-US" sz="2800" b="1" dirty="0">
                <a:cs typeface="Times New Roman"/>
              </a:rPr>
              <a:t>a</a:t>
            </a:r>
            <a:r>
              <a:rPr lang="en-US" sz="2800" b="1" spc="-55" dirty="0">
                <a:cs typeface="Times New Roman"/>
              </a:rPr>
              <a:t> </a:t>
            </a:r>
            <a:r>
              <a:rPr lang="en-US" sz="2800" b="1" dirty="0">
                <a:cs typeface="Times New Roman"/>
              </a:rPr>
              <a:t>preferential  abdominal accumulation of adipose </a:t>
            </a:r>
            <a:r>
              <a:rPr lang="en-US" sz="2800" b="1" spc="-5" dirty="0" smtClean="0">
                <a:cs typeface="Times New Roman"/>
              </a:rPr>
              <a:t>tissue.</a:t>
            </a:r>
          </a:p>
          <a:p>
            <a:pPr marL="774700" marR="5715" algn="just">
              <a:lnSpc>
                <a:spcPct val="150000"/>
              </a:lnSpc>
              <a:spcBef>
                <a:spcPts val="580"/>
              </a:spcBef>
            </a:pPr>
            <a:endParaRPr lang="en-US" sz="2800" spc="-5" dirty="0" smtClean="0">
              <a:cs typeface="Times New Roman"/>
            </a:endParaRPr>
          </a:p>
          <a:p>
            <a:pPr marL="774700" marR="5715" algn="r">
              <a:lnSpc>
                <a:spcPct val="150000"/>
              </a:lnSpc>
              <a:spcBef>
                <a:spcPts val="580"/>
              </a:spcBef>
            </a:pPr>
            <a:r>
              <a:rPr lang="en-US" sz="2400" b="1" spc="-5" dirty="0" smtClean="0">
                <a:cs typeface="Times New Roman"/>
              </a:rPr>
              <a:t>(</a:t>
            </a:r>
            <a:r>
              <a:rPr lang="en-US" sz="2400" b="1" spc="-5" dirty="0" err="1" smtClean="0">
                <a:cs typeface="Times New Roman"/>
              </a:rPr>
              <a:t>Dunaif</a:t>
            </a:r>
            <a:r>
              <a:rPr lang="en-US" sz="2400" b="1" spc="-5" dirty="0" smtClean="0">
                <a:cs typeface="Times New Roman"/>
              </a:rPr>
              <a:t> et al., 1992)</a:t>
            </a:r>
          </a:p>
          <a:p>
            <a:pPr marL="774700" marR="5715" algn="r">
              <a:spcBef>
                <a:spcPts val="580"/>
              </a:spcBef>
            </a:pPr>
            <a:r>
              <a:rPr lang="en-US" sz="2400" b="1" dirty="0">
                <a:cs typeface="Times New Roman"/>
              </a:rPr>
              <a:t>(</a:t>
            </a:r>
            <a:r>
              <a:rPr lang="en-US" sz="2400" b="1" dirty="0" err="1">
                <a:cs typeface="Times New Roman"/>
              </a:rPr>
              <a:t>Diri</a:t>
            </a:r>
            <a:r>
              <a:rPr lang="en-US" sz="2400" b="1" dirty="0">
                <a:cs typeface="Times New Roman"/>
              </a:rPr>
              <a:t> et al., 2017)</a:t>
            </a:r>
          </a:p>
          <a:p>
            <a:pPr marL="774700" marR="5715">
              <a:spcBef>
                <a:spcPts val="580"/>
              </a:spcBef>
            </a:pPr>
            <a:endParaRPr lang="en-US" sz="3200" dirty="0">
              <a:cs typeface="Times New Roman"/>
            </a:endParaRPr>
          </a:p>
          <a:p>
            <a:pPr marL="774700" marR="5715" algn="just">
              <a:lnSpc>
                <a:spcPct val="150000"/>
              </a:lnSpc>
              <a:spcBef>
                <a:spcPts val="580"/>
              </a:spcBef>
            </a:pPr>
            <a:endParaRPr lang="en-US" sz="2800" spc="-7" baseline="24305" dirty="0">
              <a:cs typeface="Times New Roman"/>
            </a:endParaRPr>
          </a:p>
          <a:p>
            <a:pPr marL="774700" marR="5715" algn="just">
              <a:lnSpc>
                <a:spcPct val="150000"/>
              </a:lnSpc>
              <a:spcBef>
                <a:spcPts val="580"/>
              </a:spcBef>
            </a:pPr>
            <a:endParaRPr lang="en-US" sz="28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30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485900" y="1063228"/>
            <a:ext cx="6172200" cy="2537222"/>
          </a:xfrm>
        </p:spPr>
        <p:txBody>
          <a:bodyPr/>
          <a:lstStyle/>
          <a:p>
            <a:r>
              <a:rPr lang="en-US" sz="4050" b="1" dirty="0"/>
              <a:t>Long Term Risks Associated with PCOS</a:t>
            </a:r>
          </a:p>
        </p:txBody>
      </p:sp>
    </p:spTree>
    <p:extLst>
      <p:ext uri="{BB962C8B-B14F-4D97-AF65-F5344CB8AC3E}">
        <p14:creationId xmlns:p14="http://schemas.microsoft.com/office/powerpoint/2010/main" val="9277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u="sng" dirty="0" smtClean="0">
                <a:solidFill>
                  <a:srgbClr val="FF0000"/>
                </a:solidFill>
              </a:rPr>
              <a:t>Metabolic Syndrome</a:t>
            </a:r>
          </a:p>
        </p:txBody>
      </p:sp>
      <p:graphicFrame>
        <p:nvGraphicFramePr>
          <p:cNvPr id="20819" name="Group 33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48874237"/>
              </p:ext>
            </p:extLst>
          </p:nvPr>
        </p:nvGraphicFramePr>
        <p:xfrm>
          <a:off x="228600" y="1219200"/>
          <a:ext cx="5105400" cy="5410200"/>
        </p:xfrm>
        <a:graphic>
          <a:graphicData uri="http://schemas.openxmlformats.org/drawingml/2006/table">
            <a:tbl>
              <a:tblPr/>
              <a:tblGrid>
                <a:gridCol w="2552700"/>
                <a:gridCol w="2552700"/>
              </a:tblGrid>
              <a:tr h="418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NCEP ATP III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47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Hypertension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Current antihypertensive therapy and/or BP&gt;130/85mmHg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47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Dyslipidemia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Plasma Triglyceride level &gt;150mg/dl and/or HDL level &lt;50 mg/dl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Obesity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Waist Circumference &gt;88cm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Glucose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Fasting Blood Glucose level &gt;110mg/dl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Requirements for Diagnosis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Any 3 of the above disorders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461000" y="1219200"/>
            <a:ext cx="3657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The </a:t>
            </a:r>
            <a:r>
              <a:rPr lang="en-US" sz="2800" b="1" dirty="0"/>
              <a:t>prevalence</a:t>
            </a:r>
            <a:r>
              <a:rPr lang="en-US" sz="2800" dirty="0"/>
              <a:t> of metabolic syndrome in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women with PCOS is approximately </a:t>
            </a:r>
            <a:r>
              <a:rPr lang="en-US" sz="2800" b="1" dirty="0">
                <a:solidFill>
                  <a:srgbClr val="000099"/>
                </a:solidFill>
              </a:rPr>
              <a:t>43-46%.</a:t>
            </a:r>
          </a:p>
          <a:p>
            <a:pPr algn="r">
              <a:lnSpc>
                <a:spcPct val="150000"/>
              </a:lnSpc>
            </a:pPr>
            <a:endParaRPr lang="en-US" sz="2400" b="1" dirty="0" smtClean="0"/>
          </a:p>
          <a:p>
            <a:pPr algn="r">
              <a:lnSpc>
                <a:spcPct val="150000"/>
              </a:lnSpc>
            </a:pPr>
            <a:r>
              <a:rPr lang="en-US" sz="2400" b="1" dirty="0" smtClean="0"/>
              <a:t>(Kim et al., 2014)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720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Insulin Resistance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/>
              <a:t>Insulin resistance</a:t>
            </a:r>
            <a:r>
              <a:rPr lang="en-US" sz="2800" dirty="0" smtClean="0"/>
              <a:t> is found in PCOS, with </a:t>
            </a:r>
            <a:r>
              <a:rPr lang="en-US" sz="2800" b="1" dirty="0" smtClean="0"/>
              <a:t>prevalence</a:t>
            </a:r>
            <a:r>
              <a:rPr lang="en-US" sz="2800" dirty="0" smtClean="0"/>
              <a:t> being estimated in </a:t>
            </a:r>
            <a:r>
              <a:rPr lang="en-US" sz="2800" b="1" dirty="0" smtClean="0">
                <a:solidFill>
                  <a:srgbClr val="000099"/>
                </a:solidFill>
              </a:rPr>
              <a:t>50-70%</a:t>
            </a:r>
            <a:r>
              <a:rPr lang="en-US" sz="2800" dirty="0" smtClean="0"/>
              <a:t> of cases and </a:t>
            </a:r>
            <a:r>
              <a:rPr lang="en-US" sz="2800" spc="-5" dirty="0" smtClean="0">
                <a:cs typeface="Times New Roman"/>
              </a:rPr>
              <a:t>is </a:t>
            </a:r>
            <a:r>
              <a:rPr lang="en-US" sz="2800" b="1" dirty="0">
                <a:cs typeface="Times New Roman"/>
              </a:rPr>
              <a:t>independent of obesity.</a:t>
            </a:r>
            <a:endParaRPr lang="en-US" sz="2800" b="1" dirty="0" smtClean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 smtClean="0"/>
              <a:t>(Vigil et al., 2007)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 smtClean="0"/>
              <a:t>(</a:t>
            </a:r>
            <a:r>
              <a:rPr lang="en-US" sz="2400" b="1" dirty="0" err="1" smtClean="0"/>
              <a:t>Rumina</a:t>
            </a:r>
            <a:r>
              <a:rPr lang="en-US" sz="2400" b="1" dirty="0" smtClean="0"/>
              <a:t> et al., 2013)</a:t>
            </a:r>
          </a:p>
          <a:p>
            <a:pPr algn="just">
              <a:lnSpc>
                <a:spcPct val="150000"/>
              </a:lnSpc>
            </a:pPr>
            <a:endParaRPr lang="en-US" sz="2800" dirty="0" smtClean="0"/>
          </a:p>
          <a:p>
            <a:pPr algn="just">
              <a:lnSpc>
                <a:spcPct val="150000"/>
              </a:lnSpc>
            </a:pPr>
            <a:endParaRPr lang="en-US" sz="2800" dirty="0" smtClean="0"/>
          </a:p>
          <a:p>
            <a:pPr algn="just">
              <a:lnSpc>
                <a:spcPct val="150000"/>
              </a:lnSpc>
              <a:buFontTx/>
              <a:buNone/>
            </a:pPr>
            <a:endParaRPr lang="en-US" sz="2800" b="1" dirty="0"/>
          </a:p>
          <a:p>
            <a:pPr algn="just">
              <a:lnSpc>
                <a:spcPct val="150000"/>
              </a:lnSpc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482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Impaired Glucose Tolerance and Diabetes Mellitus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5100" dirty="0" smtClean="0"/>
              <a:t>Of </a:t>
            </a:r>
            <a:r>
              <a:rPr lang="en-US" sz="5100" b="1" dirty="0" smtClean="0"/>
              <a:t>obese women with PCOS</a:t>
            </a:r>
            <a:r>
              <a:rPr lang="en-US" sz="5100" dirty="0" smtClean="0"/>
              <a:t>, </a:t>
            </a:r>
            <a:r>
              <a:rPr lang="en-US" sz="5100" b="1" dirty="0" smtClean="0"/>
              <a:t>10%</a:t>
            </a:r>
            <a:r>
              <a:rPr lang="en-US" sz="5100" dirty="0" smtClean="0"/>
              <a:t> have undiagnosed </a:t>
            </a:r>
            <a:r>
              <a:rPr lang="en-US" sz="5100" b="1" dirty="0" smtClean="0"/>
              <a:t>diabetes</a:t>
            </a:r>
            <a:r>
              <a:rPr lang="en-US" sz="5100" dirty="0" smtClean="0"/>
              <a:t> and </a:t>
            </a:r>
            <a:r>
              <a:rPr lang="en-US" sz="5100" b="1" dirty="0" smtClean="0"/>
              <a:t>35%</a:t>
            </a:r>
            <a:r>
              <a:rPr lang="en-US" sz="5100" dirty="0" smtClean="0"/>
              <a:t> have </a:t>
            </a:r>
            <a:r>
              <a:rPr lang="en-US" sz="5100" b="1" dirty="0" smtClean="0"/>
              <a:t>impaired glucose tolerance.</a:t>
            </a:r>
          </a:p>
          <a:p>
            <a:pPr marL="0" indent="0" algn="r">
              <a:lnSpc>
                <a:spcPct val="150000"/>
              </a:lnSpc>
              <a:buNone/>
            </a:pPr>
            <a:endParaRPr lang="en-US" sz="5100" b="1" dirty="0" smtClean="0"/>
          </a:p>
          <a:p>
            <a:pPr marL="0" indent="0" algn="r">
              <a:lnSpc>
                <a:spcPct val="150000"/>
              </a:lnSpc>
              <a:buNone/>
            </a:pPr>
            <a:endParaRPr lang="en-US" sz="4500" b="1" dirty="0" smtClean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4400" b="1" dirty="0" smtClean="0"/>
              <a:t>(Parker and </a:t>
            </a:r>
            <a:r>
              <a:rPr lang="en-US" sz="4400" b="1" dirty="0" err="1" smtClean="0"/>
              <a:t>Semple</a:t>
            </a:r>
            <a:r>
              <a:rPr lang="en-US" sz="4400" b="1" dirty="0" smtClean="0"/>
              <a:t> 2013)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700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Definition of PCOS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dirty="0"/>
              <a:t>There is no universally accepted definition for PCOS</a:t>
            </a:r>
            <a:r>
              <a:rPr lang="en-US" sz="3000" dirty="0" smtClean="0"/>
              <a:t>!</a:t>
            </a:r>
          </a:p>
          <a:p>
            <a:pPr marL="0" indent="0" algn="r" eaLnBrk="1" hangingPunct="1">
              <a:buNone/>
            </a:pPr>
            <a:r>
              <a:rPr lang="en-US" sz="2400" b="1" dirty="0" smtClean="0"/>
              <a:t>(</a:t>
            </a:r>
            <a:r>
              <a:rPr lang="en-US" sz="2400" b="1" dirty="0" err="1" smtClean="0"/>
              <a:t>Dewailly</a:t>
            </a:r>
            <a:r>
              <a:rPr lang="en-US" sz="2400" b="1" dirty="0" smtClean="0"/>
              <a:t> 2000)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98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Sarka\Pictures\tee10915_fm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"/>
            <a:ext cx="87630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itle 2"/>
          <p:cNvSpPr>
            <a:spLocks noGrp="1"/>
          </p:cNvSpPr>
          <p:nvPr>
            <p:ph type="title"/>
          </p:nvPr>
        </p:nvSpPr>
        <p:spPr>
          <a:xfrm>
            <a:off x="1130300" y="6324600"/>
            <a:ext cx="6858000" cy="342900"/>
          </a:xfrm>
        </p:spPr>
        <p:txBody>
          <a:bodyPr>
            <a:noAutofit/>
          </a:bodyPr>
          <a:lstStyle/>
          <a:p>
            <a:r>
              <a:rPr lang="en-US" sz="1600" b="1" dirty="0"/>
              <a:t>Source of Image: </a:t>
            </a:r>
            <a:r>
              <a:rPr lang="en-US" sz="1600" dirty="0" err="1"/>
              <a:t>Teede</a:t>
            </a:r>
            <a:r>
              <a:rPr lang="en-US" sz="1600" dirty="0"/>
              <a:t>, Helena j. et al., Assessment and management of polycystic ovary syndrome: summary of an evidence-based guideline, </a:t>
            </a:r>
            <a:r>
              <a:rPr lang="nn-NO" sz="1600" i="1" dirty="0"/>
              <a:t>Med J Aust </a:t>
            </a:r>
            <a:r>
              <a:rPr lang="nn-NO" sz="1600" dirty="0"/>
              <a:t>2011; 195 (6): S69.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504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Lifestyle Modification and Weight Loss in PCOS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All strategies for weight loss</a:t>
            </a:r>
            <a:r>
              <a:rPr lang="en-US" sz="2800" dirty="0"/>
              <a:t>, including surgery, </a:t>
            </a:r>
            <a:r>
              <a:rPr lang="en-US" sz="2800" b="1" dirty="0" smtClean="0"/>
              <a:t>the </a:t>
            </a:r>
            <a:r>
              <a:rPr lang="en-US" sz="2800" b="1" dirty="0"/>
              <a:t>combination of weight-reducing medications and group lifestyle modification </a:t>
            </a:r>
            <a:r>
              <a:rPr lang="en-US" sz="2800" dirty="0"/>
              <a:t>was shown to be more effective than either alone, in a group of obese adults.</a:t>
            </a:r>
            <a:endParaRPr lang="en-US" sz="2800" baseline="30000" dirty="0"/>
          </a:p>
          <a:p>
            <a:pPr marL="0" indent="0" algn="r">
              <a:buNone/>
            </a:pPr>
            <a:r>
              <a:rPr lang="en-US" dirty="0" smtClean="0"/>
              <a:t>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Legro</a:t>
            </a:r>
            <a:r>
              <a:rPr lang="en-US" sz="2400" b="1" dirty="0" smtClean="0"/>
              <a:t> et al., 2016)</a:t>
            </a:r>
          </a:p>
        </p:txBody>
      </p:sp>
    </p:spTree>
    <p:extLst>
      <p:ext uri="{BB962C8B-B14F-4D97-AF65-F5344CB8AC3E}">
        <p14:creationId xmlns:p14="http://schemas.microsoft.com/office/powerpoint/2010/main" val="32113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Lifestyle Modification and Weight Loss in PCOS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CCFF"/>
                </a:solidFill>
              </a:rPr>
              <a:t>Bariatric surgery </a:t>
            </a:r>
            <a:r>
              <a:rPr lang="en-US" sz="2800" dirty="0" smtClean="0"/>
              <a:t>is of great benefit in PCOS patients to </a:t>
            </a:r>
            <a:r>
              <a:rPr lang="en-US" sz="2800" b="1" dirty="0" smtClean="0"/>
              <a:t>reverse much of the metabolic &amp; reproductive problems</a:t>
            </a:r>
            <a:r>
              <a:rPr lang="en-US" sz="2800" dirty="0" smtClean="0"/>
              <a:t> in them, including </a:t>
            </a:r>
            <a:r>
              <a:rPr lang="en-US" sz="2800" dirty="0" err="1" smtClean="0"/>
              <a:t>hirsutism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/>
              <a:t>T</a:t>
            </a:r>
            <a:r>
              <a:rPr lang="en-US" sz="2800" dirty="0" smtClean="0"/>
              <a:t>estosterone </a:t>
            </a:r>
            <a:r>
              <a:rPr lang="en-US" sz="2800" dirty="0"/>
              <a:t>and </a:t>
            </a:r>
            <a:r>
              <a:rPr lang="en-US" sz="2800" b="1" dirty="0" smtClean="0"/>
              <a:t>DHEAS </a:t>
            </a:r>
            <a:r>
              <a:rPr lang="en-US" sz="2800" dirty="0" smtClean="0"/>
              <a:t>decreased; </a:t>
            </a:r>
            <a:r>
              <a:rPr lang="en-US" sz="2800" dirty="0"/>
              <a:t>amelioration of </a:t>
            </a:r>
            <a:r>
              <a:rPr lang="en-US" sz="2800" b="1" dirty="0" smtClean="0"/>
              <a:t>IR</a:t>
            </a:r>
            <a:r>
              <a:rPr lang="en-US" sz="2800" dirty="0" smtClean="0"/>
              <a:t> </a:t>
            </a:r>
            <a:r>
              <a:rPr lang="en-US" sz="2800" dirty="0"/>
              <a:t>occurred and ovulatory cycles were also restored.</a:t>
            </a:r>
            <a:endParaRPr lang="en-US" sz="2800" baseline="300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2800" b="1" dirty="0" smtClean="0"/>
              <a:t>(</a:t>
            </a:r>
            <a:r>
              <a:rPr lang="en-US" sz="2800" b="1" dirty="0" err="1" smtClean="0"/>
              <a:t>Lagana</a:t>
            </a:r>
            <a:r>
              <a:rPr lang="en-US" sz="2800" b="1" dirty="0" smtClean="0"/>
              <a:t> et al., 2018)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/>
              <a:t>DHEAS: </a:t>
            </a:r>
            <a:r>
              <a:rPr lang="en-US" sz="2000" dirty="0" err="1"/>
              <a:t>D</a:t>
            </a:r>
            <a:r>
              <a:rPr lang="en-US" sz="2000" dirty="0" err="1" smtClean="0"/>
              <a:t>ehydroepiandrostenedione</a:t>
            </a:r>
            <a:r>
              <a:rPr lang="en-US" sz="2000" dirty="0" smtClean="0"/>
              <a:t> Sulfate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/>
              <a:t>IR</a:t>
            </a:r>
            <a:r>
              <a:rPr lang="en-US" sz="2000" dirty="0" smtClean="0"/>
              <a:t>: </a:t>
            </a:r>
            <a:r>
              <a:rPr lang="en-US" sz="2000" dirty="0"/>
              <a:t>I</a:t>
            </a:r>
            <a:r>
              <a:rPr lang="en-US" sz="2000" dirty="0" smtClean="0"/>
              <a:t>nsulin Resistance</a:t>
            </a:r>
          </a:p>
        </p:txBody>
      </p:sp>
    </p:spTree>
    <p:extLst>
      <p:ext uri="{BB962C8B-B14F-4D97-AF65-F5344CB8AC3E}">
        <p14:creationId xmlns:p14="http://schemas.microsoft.com/office/powerpoint/2010/main" val="27293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991600" cy="4876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sz="2800" dirty="0" smtClean="0"/>
              <a:t>PCOS is a commonly encountered endocrinopathy in women of reproductive age.</a:t>
            </a:r>
          </a:p>
          <a:p>
            <a:pPr marR="5080" algn="just">
              <a:lnSpc>
                <a:spcPct val="150000"/>
              </a:lnSpc>
            </a:pPr>
            <a:r>
              <a:rPr lang="en-US" sz="2800" dirty="0" smtClean="0"/>
              <a:t>Obesity is a common </a:t>
            </a:r>
            <a:r>
              <a:rPr lang="en-US" sz="2800" dirty="0"/>
              <a:t>finding in PCOS and aggravates many of its reproductive and metabolic  features. </a:t>
            </a:r>
          </a:p>
          <a:p>
            <a:pPr marR="5080" algn="just">
              <a:lnSpc>
                <a:spcPct val="15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relationship between PCOS and obesity is complex, not well understood, and  most likely involves interaction of genetic and environmental factors.</a:t>
            </a:r>
          </a:p>
          <a:p>
            <a:pPr algn="just"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82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2438"/>
            <a:ext cx="8229600" cy="3535362"/>
          </a:xfrm>
        </p:spPr>
        <p:txBody>
          <a:bodyPr>
            <a:normAutofit fontScale="90000"/>
          </a:bodyPr>
          <a:lstStyle/>
          <a:p>
            <a:r>
              <a:rPr lang="en-US" sz="11500" b="1" i="1" dirty="0" smtClean="0">
                <a:solidFill>
                  <a:srgbClr val="FF0000"/>
                </a:solidFill>
                <a:latin typeface="Baskerville Old Face" pitchFamily="18" charset="0"/>
              </a:rPr>
              <a:t>THANK YOU</a:t>
            </a:r>
            <a:endParaRPr lang="en-US" sz="11500" b="1" i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228600"/>
            <a:ext cx="58293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Historical Aspects of PCOS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257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dirty="0" smtClean="0"/>
              <a:t>In 1935, </a:t>
            </a:r>
            <a:r>
              <a:rPr lang="en-US" b="1" dirty="0" smtClean="0"/>
              <a:t>Stein </a:t>
            </a:r>
            <a:r>
              <a:rPr lang="en-US" b="1" dirty="0"/>
              <a:t>and </a:t>
            </a:r>
            <a:r>
              <a:rPr lang="en-US" b="1" dirty="0" err="1"/>
              <a:t>Leventhal</a:t>
            </a:r>
            <a:r>
              <a:rPr lang="en-US" dirty="0"/>
              <a:t> described the features of 7 hirsute, </a:t>
            </a:r>
            <a:r>
              <a:rPr lang="en-US" dirty="0" err="1" smtClean="0"/>
              <a:t>amenorrheic</a:t>
            </a:r>
            <a:r>
              <a:rPr lang="en-US" dirty="0" smtClean="0"/>
              <a:t> </a:t>
            </a:r>
            <a:r>
              <a:rPr lang="en-US" dirty="0"/>
              <a:t>women based on the characteristic ovarian morphology from histological specimens taken at wedge resection of the </a:t>
            </a:r>
            <a:r>
              <a:rPr lang="en-US" dirty="0" smtClean="0"/>
              <a:t>ovaries.</a:t>
            </a:r>
            <a:endParaRPr lang="en-US" sz="2400" b="1" dirty="0" smtClean="0"/>
          </a:p>
          <a:p>
            <a:pPr marL="0" indent="0" algn="r" eaLnBrk="1" hangingPunct="1">
              <a:lnSpc>
                <a:spcPct val="150000"/>
              </a:lnSpc>
              <a:buNone/>
            </a:pPr>
            <a:r>
              <a:rPr lang="en-US" sz="2400" b="1" dirty="0" smtClean="0"/>
              <a:t>(</a:t>
            </a:r>
            <a:r>
              <a:rPr lang="en-US" sz="2400" b="1" dirty="0" err="1" smtClean="0"/>
              <a:t>Azziz</a:t>
            </a:r>
            <a:r>
              <a:rPr lang="en-US" sz="2400" b="1" dirty="0" smtClean="0"/>
              <a:t> R &amp; </a:t>
            </a:r>
            <a:r>
              <a:rPr lang="en-US" sz="2400" b="1" dirty="0" err="1" smtClean="0"/>
              <a:t>Adashi</a:t>
            </a:r>
            <a:r>
              <a:rPr lang="en-US" sz="2400" b="1" dirty="0" smtClean="0"/>
              <a:t> EY, 2016)</a:t>
            </a:r>
            <a:endParaRPr lang="en-US" sz="2400" b="1" dirty="0"/>
          </a:p>
          <a:p>
            <a:pPr eaLnBrk="1" hangingPunct="1">
              <a:lnSpc>
                <a:spcPct val="9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07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6142" y="139337"/>
            <a:ext cx="105664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5" dirty="0"/>
              <a:t>(</a:t>
            </a:r>
            <a:r>
              <a:rPr sz="2400" b="1" spc="-5" dirty="0"/>
              <a:t>199</a:t>
            </a:r>
            <a:r>
              <a:rPr sz="2400" b="1" dirty="0"/>
              <a:t>0)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662" y="781563"/>
            <a:ext cx="2500783" cy="1032334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1300" indent="-228600">
              <a:spcBef>
                <a:spcPts val="89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>
                <a:latin typeface="Arial"/>
                <a:cs typeface="Arial"/>
              </a:rPr>
              <a:t>Chronic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anovulation.</a:t>
            </a:r>
          </a:p>
          <a:p>
            <a:pPr marL="241300" indent="-228600">
              <a:lnSpc>
                <a:spcPts val="2050"/>
              </a:lnSpc>
              <a:spcBef>
                <a:spcPts val="795"/>
              </a:spcBef>
              <a:buFont typeface="Wingdings"/>
              <a:buChar char=""/>
              <a:tabLst>
                <a:tab pos="241300" algn="l"/>
              </a:tabLst>
            </a:pPr>
            <a:r>
              <a:rPr spc="-5" dirty="0">
                <a:latin typeface="Arial"/>
                <a:cs typeface="Arial"/>
              </a:rPr>
              <a:t>Cl </a:t>
            </a:r>
            <a:r>
              <a:rPr dirty="0">
                <a:latin typeface="Arial"/>
                <a:cs typeface="Arial"/>
              </a:rPr>
              <a:t>and/or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 smtClean="0">
                <a:latin typeface="Arial"/>
                <a:cs typeface="Arial"/>
              </a:rPr>
              <a:t>biochemica</a:t>
            </a:r>
            <a:r>
              <a:rPr lang="en-US" dirty="0" smtClean="0">
                <a:latin typeface="Arial"/>
                <a:cs typeface="Arial"/>
              </a:rPr>
              <a:t>l </a:t>
            </a:r>
            <a:r>
              <a:rPr dirty="0" err="1" smtClean="0">
                <a:latin typeface="Arial"/>
                <a:cs typeface="Arial"/>
              </a:rPr>
              <a:t>hyperandrogenism</a:t>
            </a:r>
            <a:r>
              <a:rPr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26790" y="92075"/>
            <a:ext cx="2458085" cy="238911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8740" algn="ctr">
              <a:spcBef>
                <a:spcPts val="110"/>
              </a:spcBef>
            </a:pPr>
            <a:r>
              <a:rPr sz="2200" b="1" dirty="0">
                <a:latin typeface="Arial"/>
                <a:cs typeface="Arial"/>
              </a:rPr>
              <a:t>Rotterdam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(2003)</a:t>
            </a:r>
            <a:endParaRPr sz="2200" dirty="0">
              <a:latin typeface="Arial"/>
              <a:cs typeface="Arial"/>
            </a:endParaRPr>
          </a:p>
          <a:p>
            <a:pPr marL="12700" algn="ctr">
              <a:spcBef>
                <a:spcPts val="1820"/>
              </a:spcBef>
            </a:pPr>
            <a:r>
              <a:rPr b="1" dirty="0">
                <a:latin typeface="Arial"/>
                <a:cs typeface="Arial"/>
              </a:rPr>
              <a:t>2 out of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 smtClean="0">
                <a:latin typeface="Arial"/>
                <a:cs typeface="Arial"/>
              </a:rPr>
              <a:t>3</a:t>
            </a:r>
            <a:endParaRPr lang="en-US" dirty="0">
              <a:latin typeface="Arial"/>
              <a:cs typeface="Arial"/>
            </a:endParaRPr>
          </a:p>
          <a:p>
            <a:pPr marL="298450" indent="-285750">
              <a:spcBef>
                <a:spcPts val="1820"/>
              </a:spcBef>
              <a:buFont typeface="Wingdings" panose="05000000000000000000" pitchFamily="2" charset="2"/>
              <a:buChar char="§"/>
            </a:pPr>
            <a:r>
              <a:rPr spc="-5" dirty="0" err="1" smtClean="0">
                <a:latin typeface="Arial"/>
                <a:cs typeface="Arial"/>
              </a:rPr>
              <a:t>Ch</a:t>
            </a:r>
            <a:r>
              <a:rPr spc="-20" dirty="0" smtClean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anovulation.</a:t>
            </a:r>
          </a:p>
          <a:p>
            <a:pPr marL="241300" indent="-228600">
              <a:lnSpc>
                <a:spcPts val="2050"/>
              </a:lnSpc>
              <a:spcBef>
                <a:spcPts val="770"/>
              </a:spcBef>
              <a:buFont typeface="Wingdings"/>
              <a:buChar char=""/>
              <a:tabLst>
                <a:tab pos="241300" algn="l"/>
              </a:tabLst>
            </a:pPr>
            <a:r>
              <a:rPr spc="-5" dirty="0">
                <a:latin typeface="Arial"/>
                <a:cs typeface="Arial"/>
              </a:rPr>
              <a:t>Cl </a:t>
            </a:r>
            <a:r>
              <a:rPr dirty="0">
                <a:latin typeface="Arial"/>
                <a:cs typeface="Arial"/>
              </a:rPr>
              <a:t>and/or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biochemical</a:t>
            </a:r>
          </a:p>
          <a:p>
            <a:pPr marR="635" algn="ctr">
              <a:lnSpc>
                <a:spcPts val="2050"/>
              </a:lnSpc>
            </a:pPr>
            <a:r>
              <a:rPr dirty="0">
                <a:latin typeface="Arial"/>
                <a:cs typeface="Arial"/>
              </a:rPr>
              <a:t>hyperandrogenism.</a:t>
            </a:r>
          </a:p>
          <a:p>
            <a:pPr marL="241300" indent="-228600">
              <a:spcBef>
                <a:spcPts val="795"/>
              </a:spcBef>
              <a:buFont typeface="Wingdings"/>
              <a:buChar char=""/>
              <a:tabLst>
                <a:tab pos="241300" algn="l"/>
              </a:tabLst>
            </a:pPr>
            <a:r>
              <a:rPr spc="-5" dirty="0">
                <a:latin typeface="Arial"/>
                <a:cs typeface="Arial"/>
              </a:rPr>
              <a:t>PCO </a:t>
            </a:r>
            <a:r>
              <a:rPr dirty="0">
                <a:latin typeface="Arial"/>
                <a:cs typeface="Arial"/>
              </a:rPr>
              <a:t>on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96076" y="92075"/>
            <a:ext cx="2838450" cy="2142894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033144">
              <a:spcBef>
                <a:spcPts val="890"/>
              </a:spcBef>
            </a:pPr>
            <a:r>
              <a:rPr b="1" spc="-15" dirty="0">
                <a:latin typeface="Arial"/>
                <a:cs typeface="Arial"/>
              </a:rPr>
              <a:t>AES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(2006)</a:t>
            </a:r>
            <a:endParaRPr dirty="0">
              <a:latin typeface="Arial"/>
              <a:cs typeface="Arial"/>
            </a:endParaRPr>
          </a:p>
          <a:p>
            <a:pPr marL="1033144">
              <a:spcBef>
                <a:spcPts val="790"/>
              </a:spcBef>
            </a:pPr>
            <a:r>
              <a:rPr b="1" spc="-5" dirty="0">
                <a:latin typeface="Arial"/>
                <a:cs typeface="Arial"/>
              </a:rPr>
              <a:t>AE-PCOS(2009)</a:t>
            </a:r>
            <a:endParaRPr dirty="0">
              <a:latin typeface="Arial"/>
              <a:cs typeface="Arial"/>
            </a:endParaRPr>
          </a:p>
          <a:p>
            <a:pPr marL="241300" indent="-228600">
              <a:lnSpc>
                <a:spcPts val="2055"/>
              </a:lnSpc>
              <a:spcBef>
                <a:spcPts val="1505"/>
              </a:spcBef>
              <a:buFont typeface="Wingdings"/>
              <a:buChar char=""/>
              <a:tabLst>
                <a:tab pos="241300" algn="l"/>
              </a:tabLst>
            </a:pPr>
            <a:r>
              <a:rPr spc="-5" dirty="0">
                <a:latin typeface="Arial"/>
                <a:cs typeface="Arial"/>
              </a:rPr>
              <a:t>Cl </a:t>
            </a:r>
            <a:r>
              <a:rPr dirty="0">
                <a:latin typeface="Arial"/>
                <a:cs typeface="Arial"/>
              </a:rPr>
              <a:t>and/or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biochemical</a:t>
            </a:r>
          </a:p>
          <a:p>
            <a:pPr marL="241300">
              <a:lnSpc>
                <a:spcPts val="2055"/>
              </a:lnSpc>
            </a:pPr>
            <a:r>
              <a:rPr spc="-5" dirty="0">
                <a:latin typeface="Arial"/>
                <a:cs typeface="Arial"/>
              </a:rPr>
              <a:t>hyperandrogenism.</a:t>
            </a:r>
            <a:endParaRPr dirty="0">
              <a:latin typeface="Arial"/>
              <a:cs typeface="Arial"/>
            </a:endParaRPr>
          </a:p>
          <a:p>
            <a:pPr marL="241300" indent="-228600">
              <a:lnSpc>
                <a:spcPts val="2055"/>
              </a:lnSpc>
              <a:spcBef>
                <a:spcPts val="790"/>
              </a:spcBef>
              <a:buFont typeface="Wingdings"/>
              <a:buChar char=""/>
              <a:tabLst>
                <a:tab pos="241300" algn="l"/>
              </a:tabLst>
            </a:pPr>
            <a:r>
              <a:rPr spc="-5" dirty="0">
                <a:latin typeface="Arial"/>
                <a:cs typeface="Arial"/>
              </a:rPr>
              <a:t>Ovarian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dysfunction</a:t>
            </a:r>
          </a:p>
          <a:p>
            <a:pPr marL="241300">
              <a:lnSpc>
                <a:spcPts val="2055"/>
              </a:lnSpc>
            </a:pPr>
            <a:r>
              <a:rPr dirty="0">
                <a:latin typeface="Arial"/>
                <a:cs typeface="Arial"/>
              </a:rPr>
              <a:t>(anovulation and/or</a:t>
            </a:r>
            <a:r>
              <a:rPr spc="-18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PCO)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671" y="108560"/>
            <a:ext cx="942975" cy="755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84875" y="108693"/>
            <a:ext cx="989012" cy="798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0536" y="907205"/>
            <a:ext cx="969962" cy="781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4445" y="108560"/>
            <a:ext cx="952500" cy="768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7950" y="2340617"/>
            <a:ext cx="8951976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86385"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  <a:tab pos="1656080" algn="l"/>
                <a:tab pos="7906384" algn="l"/>
              </a:tabLst>
            </a:pPr>
            <a:endParaRPr lang="en-US" sz="2400" spc="-5" dirty="0" smtClean="0">
              <a:cs typeface="Arial"/>
            </a:endParaRPr>
          </a:p>
          <a:p>
            <a:pPr marL="12700" marR="5080" indent="-286385"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  <a:tab pos="1656080" algn="l"/>
                <a:tab pos="7906384" algn="l"/>
              </a:tabLst>
            </a:pPr>
            <a:r>
              <a:rPr sz="2400" spc="-5" dirty="0" smtClean="0">
                <a:cs typeface="Arial"/>
              </a:rPr>
              <a:t>Exclusion </a:t>
            </a:r>
            <a:r>
              <a:rPr sz="2400" spc="-5" dirty="0">
                <a:cs typeface="Arial"/>
              </a:rPr>
              <a:t>of</a:t>
            </a:r>
            <a:r>
              <a:rPr lang="en-US" sz="2400" spc="-5" dirty="0">
                <a:cs typeface="Arial"/>
              </a:rPr>
              <a:t> </a:t>
            </a:r>
            <a:r>
              <a:rPr sz="2400" spc="-5" dirty="0">
                <a:cs typeface="Arial"/>
              </a:rPr>
              <a:t>related  ovulatory  or  other androgen  excess  </a:t>
            </a:r>
            <a:r>
              <a:rPr sz="2400" spc="-5" dirty="0" smtClean="0">
                <a:cs typeface="Arial"/>
              </a:rPr>
              <a:t>disorders</a:t>
            </a:r>
            <a:r>
              <a:rPr sz="2400" spc="-5" dirty="0">
                <a:cs typeface="Arial"/>
              </a:rPr>
              <a:t>	(e.g.,  thyroid dysfunction, hyperprolactinemia, androgen-secreting neoplasms, or non  classic adrenal hyperplasia)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08598" y="4554615"/>
            <a:ext cx="485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18</a:t>
            </a:r>
            <a:r>
              <a:rPr spc="-5" dirty="0">
                <a:latin typeface="Arial"/>
                <a:cs typeface="Arial"/>
              </a:rPr>
              <a:t>%</a:t>
            </a:r>
            <a:endParaRPr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37374" y="4600412"/>
            <a:ext cx="485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12</a:t>
            </a:r>
            <a:r>
              <a:rPr spc="-5" dirty="0">
                <a:latin typeface="Arial"/>
                <a:cs typeface="Arial"/>
              </a:rPr>
              <a:t>%</a:t>
            </a:r>
            <a:endParaRPr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1000" y="4079077"/>
            <a:ext cx="2952750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Prevalence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PCOS</a:t>
            </a:r>
            <a:endParaRPr sz="2400" dirty="0">
              <a:latin typeface="Arial"/>
              <a:cs typeface="Arial"/>
            </a:endParaRPr>
          </a:p>
          <a:p>
            <a:pPr marL="193040">
              <a:spcBef>
                <a:spcPts val="1320"/>
              </a:spcBef>
            </a:pPr>
            <a:r>
              <a:rPr dirty="0">
                <a:latin typeface="Arial"/>
                <a:cs typeface="Arial"/>
              </a:rPr>
              <a:t>8%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686" y="5410200"/>
            <a:ext cx="3039294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dirty="0"/>
              <a:t> </a:t>
            </a:r>
            <a:r>
              <a:rPr lang="en-US" sz="1600" b="1" u="sng" dirty="0" smtClean="0"/>
              <a:t>NIH</a:t>
            </a:r>
            <a:r>
              <a:rPr lang="en-US" sz="1600" b="1" dirty="0" smtClean="0"/>
              <a:t>: </a:t>
            </a:r>
            <a:r>
              <a:rPr lang="en-US" sz="1600" b="1" dirty="0"/>
              <a:t>National Institute of Health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26790" y="5410200"/>
            <a:ext cx="55077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u="sng" dirty="0"/>
              <a:t>ESHRE</a:t>
            </a:r>
            <a:r>
              <a:rPr lang="en-US" sz="1600" b="1" dirty="0"/>
              <a:t>: European Society of Human Reproduction and Embryology</a:t>
            </a:r>
          </a:p>
          <a:p>
            <a:pPr algn="just">
              <a:lnSpc>
                <a:spcPct val="150000"/>
              </a:lnSpc>
            </a:pPr>
            <a:r>
              <a:rPr lang="en-US" sz="1600" b="1" u="sng" dirty="0"/>
              <a:t>ASRM</a:t>
            </a:r>
            <a:r>
              <a:rPr lang="en-US" sz="1600" b="1" dirty="0"/>
              <a:t>:  American Society for Reproductive Medicine</a:t>
            </a:r>
            <a:endParaRPr lang="en-US" sz="1600" b="1" u="sng" dirty="0">
              <a:hlinkClick r:id="rId6"/>
            </a:endParaRPr>
          </a:p>
          <a:p>
            <a:pPr algn="just">
              <a:lnSpc>
                <a:spcPct val="150000"/>
              </a:lnSpc>
            </a:pP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119248" y="6049579"/>
            <a:ext cx="26934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 smtClean="0"/>
              <a:t>AES</a:t>
            </a:r>
            <a:r>
              <a:rPr lang="en-US" sz="1600" b="1" dirty="0" smtClean="0"/>
              <a:t>: Androgen </a:t>
            </a:r>
            <a:r>
              <a:rPr lang="en-US" sz="1600" b="1" dirty="0"/>
              <a:t>Excess Society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915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buSzPct val="95833"/>
              <a:tabLst>
                <a:tab pos="285750" algn="l"/>
              </a:tabLst>
            </a:pPr>
            <a:r>
              <a:rPr lang="en-US" sz="3200" b="1" dirty="0">
                <a:latin typeface="+mj-lt"/>
                <a:cs typeface="Arial"/>
              </a:rPr>
              <a:t>PCO on</a:t>
            </a:r>
            <a:r>
              <a:rPr lang="en-US" sz="3200" b="1" spc="-55" dirty="0">
                <a:latin typeface="+mj-lt"/>
                <a:cs typeface="Arial"/>
              </a:rPr>
              <a:t> </a:t>
            </a:r>
            <a:r>
              <a:rPr lang="en-US" sz="3200" b="1" dirty="0">
                <a:latin typeface="+mj-lt"/>
                <a:cs typeface="Arial"/>
              </a:rPr>
              <a:t>ultrasound</a:t>
            </a:r>
            <a:endParaRPr lang="en-US" sz="3200" dirty="0">
              <a:latin typeface="+mj-lt"/>
              <a:cs typeface="Arial"/>
            </a:endParaRPr>
          </a:p>
          <a:p>
            <a:pPr marL="3369945" algn="ctr">
              <a:lnSpc>
                <a:spcPct val="100000"/>
              </a:lnSpc>
              <a:tabLst>
                <a:tab pos="6014085" algn="l"/>
                <a:tab pos="7056755" algn="l"/>
              </a:tabLst>
            </a:pPr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3" name="object 10"/>
          <p:cNvSpPr/>
          <p:nvPr/>
        </p:nvSpPr>
        <p:spPr>
          <a:xfrm>
            <a:off x="990600" y="457200"/>
            <a:ext cx="1391793" cy="619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3"/>
          <p:cNvSpPr txBox="1"/>
          <p:nvPr/>
        </p:nvSpPr>
        <p:spPr>
          <a:xfrm>
            <a:off x="228600" y="1259198"/>
            <a:ext cx="4044124" cy="2639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algn="ctr">
              <a:spcBef>
                <a:spcPts val="100"/>
              </a:spcBef>
              <a:tabLst>
                <a:tab pos="378460" algn="l"/>
                <a:tab pos="883919" algn="l"/>
                <a:tab pos="2102485" algn="l"/>
              </a:tabLst>
            </a:pPr>
            <a:r>
              <a:rPr lang="en-US" sz="2400" b="1" spc="-5" dirty="0">
                <a:cs typeface="Arial"/>
              </a:rPr>
              <a:t>Cr</a:t>
            </a:r>
            <a:r>
              <a:rPr lang="en-US" sz="2400" b="1" spc="-15" dirty="0">
                <a:cs typeface="Arial"/>
              </a:rPr>
              <a:t>i</a:t>
            </a:r>
            <a:r>
              <a:rPr lang="en-US" sz="2400" b="1" dirty="0">
                <a:cs typeface="Arial"/>
              </a:rPr>
              <a:t>t</a:t>
            </a:r>
            <a:r>
              <a:rPr lang="en-US" sz="2400" b="1" spc="-5" dirty="0">
                <a:cs typeface="Arial"/>
              </a:rPr>
              <a:t>e</a:t>
            </a:r>
            <a:r>
              <a:rPr lang="en-US" sz="2400" b="1" spc="-15" dirty="0">
                <a:cs typeface="Arial"/>
              </a:rPr>
              <a:t>r</a:t>
            </a:r>
            <a:r>
              <a:rPr lang="en-US" sz="2400" b="1" spc="-5" dirty="0">
                <a:cs typeface="Arial"/>
              </a:rPr>
              <a:t>ia</a:t>
            </a:r>
            <a:r>
              <a:rPr lang="en-US" sz="2400" b="1" spc="-10" dirty="0">
                <a:cs typeface="Arial"/>
              </a:rPr>
              <a:t> </a:t>
            </a:r>
            <a:r>
              <a:rPr lang="en-US" sz="2400" b="1" spc="-5" dirty="0">
                <a:cs typeface="Arial"/>
              </a:rPr>
              <a:t>of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spc="-5" dirty="0">
                <a:cs typeface="Arial"/>
              </a:rPr>
              <a:t>p</a:t>
            </a:r>
            <a:r>
              <a:rPr lang="en-US" sz="2400" b="1" spc="5" dirty="0">
                <a:cs typeface="Arial"/>
              </a:rPr>
              <a:t>o</a:t>
            </a:r>
            <a:r>
              <a:rPr lang="en-US" sz="2400" b="1" spc="-5" dirty="0">
                <a:cs typeface="Arial"/>
              </a:rPr>
              <a:t>l</a:t>
            </a:r>
            <a:r>
              <a:rPr lang="en-US" sz="2400" b="1" spc="-35" dirty="0">
                <a:cs typeface="Arial"/>
              </a:rPr>
              <a:t>y</a:t>
            </a:r>
            <a:r>
              <a:rPr lang="en-US" sz="2400" b="1" spc="-5" dirty="0">
                <a:cs typeface="Arial"/>
              </a:rPr>
              <a:t>c</a:t>
            </a:r>
            <a:r>
              <a:rPr lang="en-US" sz="2400" b="1" spc="-40" dirty="0">
                <a:cs typeface="Arial"/>
              </a:rPr>
              <a:t>y</a:t>
            </a:r>
            <a:r>
              <a:rPr lang="en-US" sz="2400" b="1" spc="-5" dirty="0">
                <a:cs typeface="Arial"/>
              </a:rPr>
              <a:t>stic</a:t>
            </a:r>
            <a:r>
              <a:rPr lang="en-US" sz="2400" b="1" dirty="0">
                <a:cs typeface="Arial"/>
              </a:rPr>
              <a:t>	</a:t>
            </a:r>
            <a:r>
              <a:rPr lang="en-US" sz="2400" b="1" spc="-5" dirty="0" smtClean="0">
                <a:cs typeface="Arial"/>
              </a:rPr>
              <a:t>o</a:t>
            </a:r>
            <a:r>
              <a:rPr lang="en-US" sz="2400" b="1" spc="15" dirty="0" smtClean="0">
                <a:cs typeface="Arial"/>
              </a:rPr>
              <a:t>v</a:t>
            </a:r>
            <a:r>
              <a:rPr lang="en-US" sz="2400" b="1" spc="-5" dirty="0" smtClean="0">
                <a:cs typeface="Arial"/>
              </a:rPr>
              <a:t>a</a:t>
            </a:r>
            <a:r>
              <a:rPr lang="en-US" sz="2400" b="1" spc="-15" dirty="0" smtClean="0">
                <a:cs typeface="Arial"/>
              </a:rPr>
              <a:t>r</a:t>
            </a:r>
            <a:r>
              <a:rPr lang="en-US" sz="2400" b="1" spc="-5" dirty="0" smtClean="0">
                <a:cs typeface="Arial"/>
              </a:rPr>
              <a:t>ian</a:t>
            </a:r>
            <a:r>
              <a:rPr lang="en-US" sz="2400" b="1" dirty="0" smtClean="0">
                <a:cs typeface="Arial"/>
              </a:rPr>
              <a:t> </a:t>
            </a:r>
            <a:r>
              <a:rPr lang="en-US" sz="2400" b="1" spc="-10" dirty="0" smtClean="0">
                <a:cs typeface="Arial"/>
              </a:rPr>
              <a:t>m</a:t>
            </a:r>
            <a:r>
              <a:rPr lang="en-US" sz="2400" b="1" dirty="0" smtClean="0">
                <a:cs typeface="Arial"/>
              </a:rPr>
              <a:t>o</a:t>
            </a:r>
            <a:r>
              <a:rPr lang="en-US" sz="2400" b="1" spc="-15" dirty="0" smtClean="0">
                <a:cs typeface="Arial"/>
              </a:rPr>
              <a:t>r</a:t>
            </a:r>
            <a:r>
              <a:rPr lang="en-US" sz="2400" b="1" spc="-5" dirty="0" smtClean="0">
                <a:cs typeface="Arial"/>
              </a:rPr>
              <a:t>pholo</a:t>
            </a:r>
            <a:r>
              <a:rPr lang="en-US" sz="2400" b="1" spc="5" dirty="0" smtClean="0">
                <a:cs typeface="Arial"/>
              </a:rPr>
              <a:t>g</a:t>
            </a:r>
            <a:r>
              <a:rPr lang="en-US" sz="2400" b="1" spc="-5" dirty="0" smtClean="0">
                <a:cs typeface="Arial"/>
              </a:rPr>
              <a:t>y</a:t>
            </a:r>
            <a:endParaRPr lang="en-US" sz="2400" dirty="0">
              <a:cs typeface="Arial"/>
            </a:endParaRPr>
          </a:p>
          <a:p>
            <a:pPr marL="37782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78460" algn="l"/>
                <a:tab pos="883919" algn="l"/>
                <a:tab pos="2102485" algn="l"/>
              </a:tabLst>
            </a:pPr>
            <a:endParaRPr lang="en-US" sz="2400" dirty="0" smtClean="0">
              <a:latin typeface="Arial"/>
              <a:cs typeface="Arial"/>
            </a:endParaRPr>
          </a:p>
          <a:p>
            <a:pPr marL="37782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78460" algn="l"/>
                <a:tab pos="883919" algn="l"/>
                <a:tab pos="2102485" algn="l"/>
              </a:tabLst>
            </a:pPr>
            <a:r>
              <a:rPr sz="2400" dirty="0" smtClean="0">
                <a:latin typeface="Arial"/>
                <a:cs typeface="Arial"/>
              </a:rPr>
              <a:t>12</a:t>
            </a:r>
            <a:r>
              <a:rPr sz="2400" dirty="0">
                <a:latin typeface="Arial"/>
                <a:cs typeface="Arial"/>
              </a:rPr>
              <a:t>	or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more	follicles, 2 -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9</a:t>
            </a:r>
          </a:p>
          <a:p>
            <a:pPr marL="377825">
              <a:lnSpc>
                <a:spcPct val="100000"/>
              </a:lnSpc>
            </a:pPr>
            <a:r>
              <a:rPr sz="2400" spc="5" dirty="0">
                <a:latin typeface="Arial"/>
                <a:cs typeface="Arial"/>
              </a:rPr>
              <a:t>mm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diameter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and/or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77825" indent="-28638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78460" algn="l"/>
              </a:tabLst>
            </a:pPr>
            <a:r>
              <a:rPr sz="2400" spc="-5" dirty="0">
                <a:latin typeface="Arial"/>
                <a:cs typeface="Arial"/>
              </a:rPr>
              <a:t>Ovarian volume </a:t>
            </a:r>
            <a:r>
              <a:rPr sz="2400" b="1" spc="-5" dirty="0">
                <a:latin typeface="Arial"/>
                <a:cs typeface="Arial"/>
              </a:rPr>
              <a:t>&gt;10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cm</a:t>
            </a:r>
            <a:r>
              <a:rPr sz="2025" b="1" baseline="24691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object 14"/>
          <p:cNvSpPr/>
          <p:nvPr/>
        </p:nvSpPr>
        <p:spPr>
          <a:xfrm>
            <a:off x="4343399" y="1719084"/>
            <a:ext cx="4800601" cy="5215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/>
          <p:nvPr/>
        </p:nvSpPr>
        <p:spPr>
          <a:xfrm>
            <a:off x="76200" y="4191000"/>
            <a:ext cx="4181690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38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PCOS-Epidemiology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PCOS accounts for 95% of cases of hyperandrogenism</a:t>
            </a:r>
          </a:p>
          <a:p>
            <a:pPr algn="just" eaLnBrk="1" hangingPunct="1"/>
            <a:r>
              <a:rPr lang="en-US" dirty="0" smtClean="0"/>
              <a:t>PCOS is responsible for: 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dirty="0" smtClean="0"/>
              <a:t>over 20% of all cases of amenorrhea.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up to 75% of all cases of </a:t>
            </a:r>
            <a:r>
              <a:rPr lang="en-US" dirty="0" err="1"/>
              <a:t>anovulatory</a:t>
            </a:r>
            <a:r>
              <a:rPr lang="en-US" dirty="0"/>
              <a:t> infertility.</a:t>
            </a:r>
            <a:endParaRPr lang="en-US" dirty="0" smtClean="0"/>
          </a:p>
          <a:p>
            <a:pPr marL="0" indent="0" algn="just" eaLnBrk="1" hangingPunct="1">
              <a:buNone/>
            </a:pPr>
            <a:endParaRPr lang="en-US" dirty="0" smtClean="0"/>
          </a:p>
          <a:p>
            <a:pPr marL="0" indent="0" algn="r" eaLnBrk="1" hangingPunct="1">
              <a:buNone/>
            </a:pPr>
            <a:r>
              <a:rPr lang="en-US" sz="2400" b="1" dirty="0" smtClean="0"/>
              <a:t>(</a:t>
            </a:r>
            <a:r>
              <a:rPr lang="en-US" sz="2400" b="1" dirty="0"/>
              <a:t>S</a:t>
            </a:r>
            <a:r>
              <a:rPr lang="en-US" sz="2400" b="1" dirty="0" smtClean="0"/>
              <a:t>usan M &amp; Kristen A, 2014)</a:t>
            </a:r>
          </a:p>
        </p:txBody>
      </p:sp>
    </p:spTree>
    <p:extLst>
      <p:ext uri="{BB962C8B-B14F-4D97-AF65-F5344CB8AC3E}">
        <p14:creationId xmlns:p14="http://schemas.microsoft.com/office/powerpoint/2010/main" val="30265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88" y="-38347"/>
            <a:ext cx="8905240" cy="99899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3200" b="0" dirty="0">
                <a:solidFill>
                  <a:srgbClr val="FF0000"/>
                </a:solidFill>
                <a:cs typeface="Arial"/>
              </a:rPr>
              <a:t>Four different phenotypes </a:t>
            </a:r>
            <a:r>
              <a:rPr sz="3200" b="0" spc="-5" dirty="0">
                <a:solidFill>
                  <a:srgbClr val="FF0000"/>
                </a:solidFill>
                <a:cs typeface="Arial"/>
              </a:rPr>
              <a:t>of </a:t>
            </a:r>
            <a:r>
              <a:rPr sz="3200" b="0" dirty="0">
                <a:solidFill>
                  <a:srgbClr val="FF0000"/>
                </a:solidFill>
                <a:cs typeface="Arial"/>
              </a:rPr>
              <a:t>PCOS </a:t>
            </a:r>
            <a:r>
              <a:rPr sz="3200" b="0" spc="5" dirty="0">
                <a:solidFill>
                  <a:srgbClr val="FF0000"/>
                </a:solidFill>
                <a:cs typeface="Arial"/>
              </a:rPr>
              <a:t>based on</a:t>
            </a:r>
            <a:r>
              <a:rPr sz="3200" b="0" spc="-185" dirty="0">
                <a:solidFill>
                  <a:srgbClr val="FF0000"/>
                </a:solidFill>
                <a:cs typeface="Arial"/>
              </a:rPr>
              <a:t> </a:t>
            </a:r>
            <a:r>
              <a:rPr sz="3200" b="0" spc="5" dirty="0">
                <a:solidFill>
                  <a:srgbClr val="FF0000"/>
                </a:solidFill>
                <a:cs typeface="Arial"/>
              </a:rPr>
              <a:t>Rotterdam  </a:t>
            </a:r>
            <a:r>
              <a:rPr sz="3200" b="0" dirty="0">
                <a:solidFill>
                  <a:srgbClr val="FF0000"/>
                </a:solidFill>
                <a:cs typeface="Arial"/>
              </a:rPr>
              <a:t>Criteria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61090"/>
              </p:ext>
            </p:extLst>
          </p:nvPr>
        </p:nvGraphicFramePr>
        <p:xfrm>
          <a:off x="222250" y="1365250"/>
          <a:ext cx="8839200" cy="5214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/>
                <a:gridCol w="1981200"/>
                <a:gridCol w="2819400"/>
                <a:gridCol w="1371600"/>
              </a:tblGrid>
              <a:tr h="1868487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b="1" dirty="0">
                          <a:latin typeface="+mn-lt"/>
                          <a:cs typeface="Arial"/>
                        </a:rPr>
                        <a:t>PCOS</a:t>
                      </a:r>
                      <a:endParaRPr sz="2400" dirty="0">
                        <a:latin typeface="+mn-lt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+mn-lt"/>
                          <a:cs typeface="Arial"/>
                        </a:rPr>
                        <a:t>phenotypes</a:t>
                      </a:r>
                      <a:endParaRPr sz="2400" dirty="0">
                        <a:latin typeface="+mn-lt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CDC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b="1" dirty="0">
                          <a:latin typeface="+mn-lt"/>
                          <a:cs typeface="Arial"/>
                        </a:rPr>
                        <a:t>Oligo</a:t>
                      </a:r>
                      <a:r>
                        <a:rPr sz="2400" b="1" spc="-8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+mn-lt"/>
                          <a:cs typeface="Arial"/>
                        </a:rPr>
                        <a:t>or</a:t>
                      </a:r>
                      <a:endParaRPr sz="2400">
                        <a:latin typeface="+mn-lt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+mn-lt"/>
                          <a:cs typeface="Arial"/>
                        </a:rPr>
                        <a:t>anovulation</a:t>
                      </a:r>
                      <a:endParaRPr sz="2400">
                        <a:latin typeface="+mn-lt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CDC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160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b="1" dirty="0">
                          <a:latin typeface="+mn-lt"/>
                          <a:cs typeface="Arial"/>
                        </a:rPr>
                        <a:t>Biochemical or  clinical  </a:t>
                      </a:r>
                      <a:r>
                        <a:rPr sz="2400" b="1" spc="-5" dirty="0">
                          <a:latin typeface="+mn-lt"/>
                          <a:cs typeface="Arial"/>
                        </a:rPr>
                        <a:t>manifestations </a:t>
                      </a:r>
                      <a:r>
                        <a:rPr sz="2400" b="1" dirty="0">
                          <a:latin typeface="+mn-lt"/>
                          <a:cs typeface="Arial"/>
                        </a:rPr>
                        <a:t>of  h</a:t>
                      </a:r>
                      <a:r>
                        <a:rPr sz="2400" b="1" spc="-65" dirty="0">
                          <a:latin typeface="+mn-lt"/>
                          <a:cs typeface="Arial"/>
                        </a:rPr>
                        <a:t>y</a:t>
                      </a:r>
                      <a:r>
                        <a:rPr sz="2400" b="1" dirty="0">
                          <a:latin typeface="+mn-lt"/>
                          <a:cs typeface="Arial"/>
                        </a:rPr>
                        <a:t>pe</a:t>
                      </a:r>
                      <a:r>
                        <a:rPr sz="2400" b="1" spc="5" dirty="0">
                          <a:latin typeface="+mn-lt"/>
                          <a:cs typeface="Arial"/>
                        </a:rPr>
                        <a:t>ra</a:t>
                      </a:r>
                      <a:r>
                        <a:rPr sz="2400" b="1" dirty="0">
                          <a:latin typeface="+mn-lt"/>
                          <a:cs typeface="Arial"/>
                        </a:rPr>
                        <a:t>ndro</a:t>
                      </a:r>
                      <a:r>
                        <a:rPr sz="2400" b="1" spc="-10" dirty="0">
                          <a:latin typeface="+mn-lt"/>
                          <a:cs typeface="Arial"/>
                        </a:rPr>
                        <a:t>g</a:t>
                      </a:r>
                      <a:r>
                        <a:rPr sz="2400" b="1" spc="5" dirty="0">
                          <a:latin typeface="+mn-lt"/>
                          <a:cs typeface="Arial"/>
                        </a:rPr>
                        <a:t>e</a:t>
                      </a:r>
                      <a:r>
                        <a:rPr sz="2400" b="1" dirty="0">
                          <a:latin typeface="+mn-lt"/>
                          <a:cs typeface="Arial"/>
                        </a:rPr>
                        <a:t>mia</a:t>
                      </a:r>
                      <a:endParaRPr sz="2400">
                        <a:latin typeface="+mn-lt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CDC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b="1" dirty="0">
                          <a:latin typeface="+mn-lt"/>
                          <a:cs typeface="Arial"/>
                        </a:rPr>
                        <a:t>PCO</a:t>
                      </a:r>
                      <a:r>
                        <a:rPr sz="2400" b="1" spc="-5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+mn-lt"/>
                          <a:cs typeface="Arial"/>
                        </a:rPr>
                        <a:t>in</a:t>
                      </a:r>
                      <a:endParaRPr sz="2400">
                        <a:latin typeface="+mn-lt"/>
                        <a:cs typeface="Arial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+mn-lt"/>
                          <a:cs typeface="Arial"/>
                        </a:rPr>
                        <a:t>TVS</a:t>
                      </a:r>
                      <a:endParaRPr sz="2400">
                        <a:latin typeface="+mn-lt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CDC"/>
                    </a:solidFill>
                  </a:tcPr>
                </a:tc>
              </a:tr>
              <a:tr h="62206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5" dirty="0">
                          <a:latin typeface="+mn-lt"/>
                          <a:cs typeface="Arial"/>
                        </a:rPr>
                        <a:t>1-Severe</a:t>
                      </a:r>
                      <a:r>
                        <a:rPr sz="2000" b="1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10" dirty="0" smtClean="0">
                          <a:latin typeface="+mn-lt"/>
                          <a:cs typeface="Arial"/>
                        </a:rPr>
                        <a:t>PCOS</a:t>
                      </a:r>
                      <a:r>
                        <a:rPr lang="en-US" sz="2000" b="1" spc="-10" dirty="0" smtClean="0">
                          <a:latin typeface="+mn-lt"/>
                          <a:cs typeface="Arial"/>
                        </a:rPr>
                        <a:t> (A)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2F1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b="1" dirty="0">
                          <a:latin typeface="+mn-lt"/>
                          <a:cs typeface="Arial"/>
                        </a:rPr>
                        <a:t>+</a:t>
                      </a:r>
                      <a:endParaRPr sz="2800">
                        <a:latin typeface="+mn-lt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2F1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b="1" dirty="0">
                          <a:latin typeface="+mn-lt"/>
                          <a:cs typeface="Arial"/>
                        </a:rPr>
                        <a:t>+</a:t>
                      </a:r>
                      <a:endParaRPr sz="2800">
                        <a:latin typeface="+mn-lt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2F1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b="1" dirty="0">
                          <a:latin typeface="+mn-lt"/>
                          <a:cs typeface="Arial"/>
                        </a:rPr>
                        <a:t>+</a:t>
                      </a:r>
                      <a:endParaRPr sz="2800">
                        <a:latin typeface="+mn-lt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2F1"/>
                    </a:solidFill>
                  </a:tcPr>
                </a:tc>
              </a:tr>
              <a:tr h="1232682">
                <a:tc>
                  <a:txBody>
                    <a:bodyPr/>
                    <a:lstStyle/>
                    <a:p>
                      <a:pPr marL="97155" marR="1416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5" dirty="0">
                          <a:latin typeface="+mn-lt"/>
                          <a:cs typeface="Arial"/>
                        </a:rPr>
                        <a:t>2-Oligo- or  anovulation and  </a:t>
                      </a:r>
                      <a:r>
                        <a:rPr sz="2000" b="1" spc="-10" dirty="0" err="1" smtClean="0">
                          <a:latin typeface="+mn-lt"/>
                          <a:cs typeface="Arial"/>
                        </a:rPr>
                        <a:t>hyperandrogenemia</a:t>
                      </a:r>
                      <a:r>
                        <a:rPr lang="en-US" sz="2000" b="1" spc="-10" dirty="0" smtClean="0">
                          <a:latin typeface="+mn-lt"/>
                          <a:cs typeface="Arial"/>
                        </a:rPr>
                        <a:t> (B)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800" b="1" dirty="0">
                          <a:latin typeface="+mn-lt"/>
                          <a:cs typeface="Arial"/>
                        </a:rPr>
                        <a:t>+</a:t>
                      </a:r>
                      <a:endParaRPr sz="2800">
                        <a:latin typeface="+mn-lt"/>
                        <a:cs typeface="Arial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800" b="1" dirty="0">
                          <a:latin typeface="+mn-lt"/>
                          <a:cs typeface="Arial"/>
                        </a:rPr>
                        <a:t>+</a:t>
                      </a:r>
                      <a:endParaRPr sz="2800">
                        <a:latin typeface="+mn-lt"/>
                        <a:cs typeface="Arial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800" b="1" dirty="0">
                          <a:latin typeface="+mn-lt"/>
                          <a:cs typeface="Arial"/>
                        </a:rPr>
                        <a:t>-</a:t>
                      </a:r>
                      <a:endParaRPr sz="2800">
                        <a:latin typeface="+mn-lt"/>
                        <a:cs typeface="Arial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</a:tr>
              <a:tr h="841888">
                <a:tc>
                  <a:txBody>
                    <a:bodyPr/>
                    <a:lstStyle/>
                    <a:p>
                      <a:pPr marL="375285" marR="1148715" indent="-278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spc="-5" dirty="0">
                          <a:latin typeface="+mn-lt"/>
                          <a:cs typeface="Arial"/>
                        </a:rPr>
                        <a:t>3</a:t>
                      </a:r>
                      <a:r>
                        <a:rPr sz="2000" b="1" spc="5" dirty="0">
                          <a:latin typeface="+mn-lt"/>
                          <a:cs typeface="Arial"/>
                        </a:rPr>
                        <a:t>-</a:t>
                      </a:r>
                      <a:r>
                        <a:rPr sz="2000" b="1" spc="10" dirty="0">
                          <a:latin typeface="+mn-lt"/>
                          <a:cs typeface="Arial"/>
                        </a:rPr>
                        <a:t>O</a:t>
                      </a:r>
                      <a:r>
                        <a:rPr sz="2000" b="1" spc="15" dirty="0">
                          <a:latin typeface="+mn-lt"/>
                          <a:cs typeface="Arial"/>
                        </a:rPr>
                        <a:t>v</a:t>
                      </a:r>
                      <a:r>
                        <a:rPr sz="2000" b="1" spc="5" dirty="0">
                          <a:latin typeface="+mn-lt"/>
                          <a:cs typeface="Arial"/>
                        </a:rPr>
                        <a:t>u</a:t>
                      </a:r>
                      <a:r>
                        <a:rPr sz="2000" b="1" dirty="0">
                          <a:latin typeface="+mn-lt"/>
                          <a:cs typeface="Arial"/>
                        </a:rPr>
                        <a:t>lat</a:t>
                      </a:r>
                      <a:r>
                        <a:rPr sz="2000" b="1" spc="10" dirty="0">
                          <a:latin typeface="+mn-lt"/>
                          <a:cs typeface="Arial"/>
                        </a:rPr>
                        <a:t>o</a:t>
                      </a:r>
                      <a:r>
                        <a:rPr sz="2000" b="1" spc="-10" dirty="0">
                          <a:latin typeface="+mn-lt"/>
                          <a:cs typeface="Arial"/>
                        </a:rPr>
                        <a:t>r</a:t>
                      </a:r>
                      <a:r>
                        <a:rPr sz="2000" b="1" dirty="0">
                          <a:latin typeface="+mn-lt"/>
                          <a:cs typeface="Arial"/>
                        </a:rPr>
                        <a:t>y  </a:t>
                      </a:r>
                      <a:r>
                        <a:rPr sz="2000" b="1" spc="-10" dirty="0" smtClean="0">
                          <a:latin typeface="+mn-lt"/>
                          <a:cs typeface="Arial"/>
                        </a:rPr>
                        <a:t>PCOS</a:t>
                      </a:r>
                      <a:r>
                        <a:rPr lang="en-US" sz="2000" b="1" spc="-10" dirty="0" smtClean="0">
                          <a:latin typeface="+mn-lt"/>
                          <a:cs typeface="Arial"/>
                        </a:rPr>
                        <a:t> (C)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2F1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b="1" dirty="0">
                          <a:latin typeface="+mn-lt"/>
                          <a:cs typeface="Arial"/>
                        </a:rPr>
                        <a:t>-</a:t>
                      </a:r>
                      <a:endParaRPr sz="2800">
                        <a:latin typeface="+mn-lt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2F1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b="1" dirty="0">
                          <a:latin typeface="+mn-lt"/>
                          <a:cs typeface="Arial"/>
                        </a:rPr>
                        <a:t>+</a:t>
                      </a:r>
                      <a:endParaRPr sz="2800">
                        <a:latin typeface="+mn-lt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2F1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b="1" dirty="0">
                          <a:latin typeface="+mn-lt"/>
                          <a:cs typeface="Arial"/>
                        </a:rPr>
                        <a:t>+</a:t>
                      </a:r>
                      <a:endParaRPr sz="2800">
                        <a:latin typeface="+mn-lt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2F1"/>
                    </a:solidFill>
                  </a:tcPr>
                </a:tc>
              </a:tr>
              <a:tr h="622828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b="1" dirty="0">
                          <a:latin typeface="+mn-lt"/>
                          <a:cs typeface="Arial"/>
                        </a:rPr>
                        <a:t>4-Mild</a:t>
                      </a:r>
                      <a:r>
                        <a:rPr sz="2000" b="1" spc="-7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10" dirty="0" smtClean="0">
                          <a:latin typeface="+mn-lt"/>
                          <a:cs typeface="Arial"/>
                        </a:rPr>
                        <a:t>PCO</a:t>
                      </a:r>
                      <a:r>
                        <a:rPr lang="en-US" sz="2000" b="1" spc="-10" dirty="0" smtClean="0">
                          <a:latin typeface="+mn-lt"/>
                          <a:cs typeface="Arial"/>
                        </a:rPr>
                        <a:t> (D)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b="1" dirty="0">
                          <a:latin typeface="+mn-lt"/>
                          <a:cs typeface="Arial"/>
                        </a:rPr>
                        <a:t>+</a:t>
                      </a:r>
                      <a:endParaRPr sz="2800">
                        <a:latin typeface="+mn-lt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b="1" dirty="0">
                          <a:latin typeface="+mn-lt"/>
                          <a:cs typeface="Arial"/>
                        </a:rPr>
                        <a:t>-</a:t>
                      </a:r>
                      <a:endParaRPr sz="2800">
                        <a:latin typeface="+mn-lt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b="1" dirty="0">
                          <a:latin typeface="+mn-lt"/>
                          <a:cs typeface="Arial"/>
                        </a:rPr>
                        <a:t>+</a:t>
                      </a:r>
                      <a:endParaRPr sz="2800" dirty="0">
                        <a:latin typeface="+mn-lt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5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Genetic?/ familial?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943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dirty="0" smtClean="0"/>
              <a:t>PCOS might be a complex multigenic disorder with strong epigenetic and environmental influences as diet and other lifestyle issues.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600" b="1" dirty="0" smtClean="0"/>
              <a:t>(Nature Review endocrinology 2018)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dirty="0" smtClean="0"/>
              <a:t>PCOS </a:t>
            </a:r>
            <a:r>
              <a:rPr lang="en-US" sz="3000" dirty="0" err="1" smtClean="0"/>
              <a:t>hyperandrogenic</a:t>
            </a:r>
            <a:r>
              <a:rPr lang="en-US" sz="3000" dirty="0" smtClean="0"/>
              <a:t> </a:t>
            </a:r>
            <a:r>
              <a:rPr lang="en-US" sz="3000" dirty="0"/>
              <a:t>symptoms </a:t>
            </a:r>
            <a:r>
              <a:rPr lang="en-US" sz="3000" dirty="0" smtClean="0"/>
              <a:t>and ultrasound picture are </a:t>
            </a:r>
            <a:r>
              <a:rPr lang="en-US" sz="3000" dirty="0"/>
              <a:t>more  frequent in </a:t>
            </a:r>
            <a:r>
              <a:rPr lang="en-US" sz="3000" dirty="0" smtClean="0"/>
              <a:t>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degree relatives compared </a:t>
            </a:r>
            <a:r>
              <a:rPr lang="en-US" sz="3000" dirty="0"/>
              <a:t>with controls </a:t>
            </a:r>
            <a:r>
              <a:rPr lang="en-US" sz="3000" dirty="0" smtClean="0"/>
              <a:t>and </a:t>
            </a:r>
            <a:r>
              <a:rPr lang="en-US" sz="3000" spc="-155" dirty="0" smtClean="0">
                <a:cs typeface="Times New Roman" panose="02020603050405020304" pitchFamily="18" charset="0"/>
              </a:rPr>
              <a:t>serum </a:t>
            </a:r>
            <a:r>
              <a:rPr lang="en-US" sz="3000" spc="-155" dirty="0">
                <a:cs typeface="Times New Roman" panose="02020603050405020304" pitchFamily="18" charset="0"/>
              </a:rPr>
              <a:t>AMH in </a:t>
            </a:r>
            <a:r>
              <a:rPr lang="en-US" sz="3000" spc="-70" dirty="0" err="1">
                <a:cs typeface="Times New Roman" panose="02020603050405020304" pitchFamily="18" charset="0"/>
              </a:rPr>
              <a:t>prepubertal</a:t>
            </a:r>
            <a:r>
              <a:rPr lang="en-US" sz="3000" spc="-70" dirty="0">
                <a:cs typeface="Times New Roman" panose="02020603050405020304" pitchFamily="18" charset="0"/>
              </a:rPr>
              <a:t> </a:t>
            </a:r>
            <a:r>
              <a:rPr lang="en-US" sz="3000" spc="-105" dirty="0">
                <a:cs typeface="Times New Roman" panose="02020603050405020304" pitchFamily="18" charset="0"/>
              </a:rPr>
              <a:t>daughters </a:t>
            </a:r>
            <a:r>
              <a:rPr lang="en-US" sz="3000" spc="-5" dirty="0">
                <a:cs typeface="Times New Roman" panose="02020603050405020304" pitchFamily="18" charset="0"/>
              </a:rPr>
              <a:t>of </a:t>
            </a:r>
            <a:r>
              <a:rPr lang="en-US" sz="3000" spc="-100" dirty="0">
                <a:cs typeface="Times New Roman" panose="02020603050405020304" pitchFamily="18" charset="0"/>
              </a:rPr>
              <a:t>women </a:t>
            </a:r>
            <a:r>
              <a:rPr lang="en-US" sz="3000" spc="10" dirty="0">
                <a:cs typeface="Times New Roman" panose="02020603050405020304" pitchFamily="18" charset="0"/>
              </a:rPr>
              <a:t>with </a:t>
            </a:r>
            <a:r>
              <a:rPr lang="en-US" sz="3000" spc="-105" dirty="0">
                <a:cs typeface="Times New Roman" panose="02020603050405020304" pitchFamily="18" charset="0"/>
              </a:rPr>
              <a:t>PCOS </a:t>
            </a:r>
            <a:r>
              <a:rPr lang="en-US" sz="3000" spc="-114" dirty="0" smtClean="0">
                <a:cs typeface="Times New Roman" panose="02020603050405020304" pitchFamily="18" charset="0"/>
              </a:rPr>
              <a:t>increases.</a:t>
            </a:r>
          </a:p>
          <a:p>
            <a:pPr marL="0" marR="5080" indent="0">
              <a:lnSpc>
                <a:spcPct val="100099"/>
              </a:lnSpc>
              <a:spcBef>
                <a:spcPts val="100"/>
              </a:spcBef>
              <a:buNone/>
              <a:tabLst>
                <a:tab pos="355600" algn="l"/>
                <a:tab pos="356235" algn="l"/>
              </a:tabLst>
            </a:pPr>
            <a:endParaRPr lang="en-US" sz="2600" b="1" spc="-114" dirty="0" smtClean="0">
              <a:cs typeface="Times New Roman" panose="02020603050405020304" pitchFamily="18" charset="0"/>
            </a:endParaRPr>
          </a:p>
          <a:p>
            <a:pPr marL="0" marR="5080" indent="0">
              <a:lnSpc>
                <a:spcPct val="100099"/>
              </a:lnSpc>
              <a:spcBef>
                <a:spcPts val="100"/>
              </a:spcBef>
              <a:buNone/>
              <a:tabLst>
                <a:tab pos="355600" algn="l"/>
                <a:tab pos="356235" algn="l"/>
              </a:tabLst>
            </a:pPr>
            <a:r>
              <a:rPr lang="en-US" sz="2600" b="1" spc="-114" dirty="0" smtClean="0">
                <a:cs typeface="Times New Roman" panose="02020603050405020304" pitchFamily="18" charset="0"/>
              </a:rPr>
              <a:t>AMH</a:t>
            </a:r>
            <a:r>
              <a:rPr lang="en-US" sz="2600" b="1" spc="-114" dirty="0">
                <a:cs typeface="Times New Roman" panose="02020603050405020304" pitchFamily="18" charset="0"/>
              </a:rPr>
              <a:t>: </a:t>
            </a:r>
            <a:r>
              <a:rPr lang="en-US" sz="2600" b="1" spc="-114" dirty="0" err="1">
                <a:cs typeface="Times New Roman" panose="02020603050405020304" pitchFamily="18" charset="0"/>
              </a:rPr>
              <a:t>antimullerian</a:t>
            </a:r>
            <a:r>
              <a:rPr lang="en-US" sz="2600" b="1" spc="-114" dirty="0">
                <a:cs typeface="Times New Roman" panose="02020603050405020304" pitchFamily="18" charset="0"/>
              </a:rPr>
              <a:t> </a:t>
            </a:r>
            <a:r>
              <a:rPr lang="en-US" sz="2600" b="1" spc="-114" dirty="0" smtClean="0">
                <a:cs typeface="Times New Roman" panose="02020603050405020304" pitchFamily="18" charset="0"/>
              </a:rPr>
              <a:t>hormone</a:t>
            </a:r>
            <a:r>
              <a:rPr lang="en-US" sz="2600" b="1" dirty="0" smtClean="0">
                <a:cs typeface="Times New Roman" panose="02020603050405020304" pitchFamily="18" charset="0"/>
              </a:rPr>
              <a:t>                                </a:t>
            </a:r>
            <a:r>
              <a:rPr lang="en-US" sz="2600" b="1" spc="-100" dirty="0" smtClean="0">
                <a:cs typeface="Times New Roman" panose="02020603050405020304" pitchFamily="18" charset="0"/>
              </a:rPr>
              <a:t>(Sir-</a:t>
            </a:r>
            <a:r>
              <a:rPr lang="en-US" sz="2600" b="1" spc="-100" dirty="0" err="1" smtClean="0">
                <a:cs typeface="Times New Roman" panose="02020603050405020304" pitchFamily="18" charset="0"/>
              </a:rPr>
              <a:t>Petermann</a:t>
            </a:r>
            <a:r>
              <a:rPr lang="en-US" sz="2600" b="1" spc="-100" dirty="0" smtClean="0">
                <a:cs typeface="Times New Roman" panose="02020603050405020304" pitchFamily="18" charset="0"/>
              </a:rPr>
              <a:t> </a:t>
            </a:r>
            <a:r>
              <a:rPr lang="en-US" sz="2600" b="1" spc="-100" dirty="0">
                <a:cs typeface="Times New Roman" panose="02020603050405020304" pitchFamily="18" charset="0"/>
              </a:rPr>
              <a:t>et al., </a:t>
            </a:r>
            <a:r>
              <a:rPr lang="en-US" sz="2600" b="1" spc="-100" dirty="0" smtClean="0">
                <a:cs typeface="Times New Roman" panose="02020603050405020304" pitchFamily="18" charset="0"/>
              </a:rPr>
              <a:t>2006)</a:t>
            </a:r>
            <a:r>
              <a:rPr lang="en-US" sz="2800" spc="-114" dirty="0" smtClean="0">
                <a:cs typeface="Times New Roman" panose="02020603050405020304" pitchFamily="18" charset="0"/>
              </a:rPr>
              <a:t> </a:t>
            </a:r>
            <a:endParaRPr lang="en-US" sz="2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1675</Words>
  <Application>Microsoft Office PowerPoint</Application>
  <PresentationFormat>On-screen Show (4:3)</PresentationFormat>
  <Paragraphs>227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Baskerville Old Face</vt:lpstr>
      <vt:lpstr>Calibri</vt:lpstr>
      <vt:lpstr>Times New Roman</vt:lpstr>
      <vt:lpstr>Trebuchet MS</vt:lpstr>
      <vt:lpstr>Wingdings</vt:lpstr>
      <vt:lpstr>Office Theme</vt:lpstr>
      <vt:lpstr>OBESITY AND POLYCYSTIC OVARY SYNDROME</vt:lpstr>
      <vt:lpstr>INTRODUCTION</vt:lpstr>
      <vt:lpstr>Definition of PCOS</vt:lpstr>
      <vt:lpstr>Historical Aspects of PCOS</vt:lpstr>
      <vt:lpstr>(1990)</vt:lpstr>
      <vt:lpstr>PowerPoint Presentation</vt:lpstr>
      <vt:lpstr>PCOS-Epidemiology</vt:lpstr>
      <vt:lpstr>Four different phenotypes of PCOS based on Rotterdam  Criteria</vt:lpstr>
      <vt:lpstr>Genetic?/ familial?</vt:lpstr>
      <vt:lpstr>Complex syndrome</vt:lpstr>
      <vt:lpstr>Clinical picture</vt:lpstr>
      <vt:lpstr>Clinical picture (cont.)</vt:lpstr>
      <vt:lpstr>PowerPoint Presentation</vt:lpstr>
      <vt:lpstr>Impact of obesity on PCO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 Term Risks Associated with PCOS</vt:lpstr>
      <vt:lpstr>Metabolic Syndrome</vt:lpstr>
      <vt:lpstr>Insulin Resistance</vt:lpstr>
      <vt:lpstr>Impaired Glucose Tolerance and Diabetes Mellitus</vt:lpstr>
      <vt:lpstr>Source of Image: Teede, Helena j. et al., Assessment and management of polycystic ovary syndrome: summary of an evidence-based guideline, Med J Aust 2011; 195 (6): S69. </vt:lpstr>
      <vt:lpstr>Lifestyle Modification and Weight Loss in PCOS</vt:lpstr>
      <vt:lpstr>Lifestyle Modification and Weight Loss in PCOS</vt:lpstr>
      <vt:lpstr>Conclusion</vt:lpstr>
      <vt:lpstr>THANK YOU</vt:lpstr>
    </vt:vector>
  </TitlesOfParts>
  <Company>by 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Caesarean scar defect Management dilemma</dc:title>
  <dc:creator>ALBORAQ</dc:creator>
  <cp:lastModifiedBy>MAF</cp:lastModifiedBy>
  <cp:revision>275</cp:revision>
  <dcterms:created xsi:type="dcterms:W3CDTF">2018-12-04T11:13:25Z</dcterms:created>
  <dcterms:modified xsi:type="dcterms:W3CDTF">2019-07-13T19:24:31Z</dcterms:modified>
</cp:coreProperties>
</file>